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6" r:id="rId2"/>
  </p:sldMasterIdLst>
  <p:notesMasterIdLst>
    <p:notesMasterId r:id="rId16"/>
  </p:notesMasterIdLst>
  <p:sldIdLst>
    <p:sldId id="270" r:id="rId3"/>
    <p:sldId id="311" r:id="rId4"/>
    <p:sldId id="313" r:id="rId5"/>
    <p:sldId id="322" r:id="rId6"/>
    <p:sldId id="323" r:id="rId7"/>
    <p:sldId id="315" r:id="rId8"/>
    <p:sldId id="316" r:id="rId9"/>
    <p:sldId id="318" r:id="rId10"/>
    <p:sldId id="319" r:id="rId11"/>
    <p:sldId id="320" r:id="rId12"/>
    <p:sldId id="321" r:id="rId13"/>
    <p:sldId id="317" r:id="rId14"/>
    <p:sldId id="279" r:id="rId15"/>
  </p:sldIdLst>
  <p:sldSz cx="12192000" cy="6858000"/>
  <p:notesSz cx="6858000" cy="9144000"/>
  <p:embeddedFontLst>
    <p:embeddedFont>
      <p:font typeface="Cambria Math" panose="02040503050406030204" pitchFamily="18" charset="0"/>
      <p:regular r:id="rId17"/>
    </p:embeddedFont>
    <p:embeddedFont>
      <p:font typeface="Manrope" panose="020B0604020202020204" charset="0"/>
      <p:regular r:id="rId18"/>
      <p:bold r:id="rId19"/>
      <p:italic r:id="rId20"/>
      <p:boldItalic r:id="rId21"/>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C53"/>
    <a:srgbClr val="E3E6EB"/>
    <a:srgbClr val="F3F3F3"/>
    <a:srgbClr val="D2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00" autoAdjust="0"/>
    <p:restoredTop sz="94660"/>
  </p:normalViewPr>
  <p:slideViewPr>
    <p:cSldViewPr snapToGrid="0" showGuides="1">
      <p:cViewPr>
        <p:scale>
          <a:sx n="125" d="100"/>
          <a:sy n="125" d="100"/>
        </p:scale>
        <p:origin x="90" y="-35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2F874-A982-4EC3-BD4B-BD59E32C66C1}" type="datetimeFigureOut">
              <a:rPr lang="it-IT" smtClean="0"/>
              <a:t>20/06/2025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62F2E-6FDF-4A6B-AB76-08EC33B12539}" type="slidenum">
              <a:rPr lang="it-IT" smtClean="0"/>
              <a:t>‹#›</a:t>
            </a:fld>
            <a:endParaRPr lang="it-IT"/>
          </a:p>
        </p:txBody>
      </p:sp>
    </p:spTree>
    <p:extLst>
      <p:ext uri="{BB962C8B-B14F-4D97-AF65-F5344CB8AC3E}">
        <p14:creationId xmlns:p14="http://schemas.microsoft.com/office/powerpoint/2010/main" val="15178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_A">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p:nvPr>
        </p:nvSpPr>
        <p:spPr>
          <a:xfrm>
            <a:off x="334964" y="808073"/>
            <a:ext cx="2163688" cy="840083"/>
          </a:xfrm>
        </p:spPr>
        <p:txBody>
          <a:bodyPr/>
          <a:lstStyle>
            <a:lvl1pPr>
              <a:defRPr/>
            </a:lvl1pPr>
          </a:lstStyle>
          <a:p>
            <a:endParaRPr lang="it-IT" dirty="0"/>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6D679087-06BC-4846-8075-99F175278924}" type="datetime1">
              <a:rPr lang="it-IT" smtClean="0"/>
              <a:t>20/06/2025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400"/>
            </a:lvl1pPr>
            <a:lvl2pPr>
              <a:defRPr sz="1400"/>
            </a:lvl2pPr>
            <a:lvl3pPr>
              <a:defRPr sz="1400"/>
            </a:lvl3pPr>
            <a:lvl4pPr>
              <a:defRPr sz="1400"/>
            </a:lvl4pPr>
            <a:lvl5pPr>
              <a:defRPr sz="1400"/>
            </a:lvl5pPr>
          </a:lstStyle>
          <a:p>
            <a:pPr lvl="0"/>
            <a:endParaRPr lang="it-IT" dirty="0"/>
          </a:p>
        </p:txBody>
      </p:sp>
      <p:sp>
        <p:nvSpPr>
          <p:cNvPr id="9" name="Segnaposto testo 8">
            <a:extLst>
              <a:ext uri="{FF2B5EF4-FFF2-40B4-BE49-F238E27FC236}">
                <a16:creationId xmlns:a16="http://schemas.microsoft.com/office/drawing/2014/main" id="{2AF746B8-16B5-4251-938A-CD03C89D3CC0}"/>
              </a:ext>
            </a:extLst>
          </p:cNvPr>
          <p:cNvSpPr>
            <a:spLocks noGrp="1"/>
          </p:cNvSpPr>
          <p:nvPr>
            <p:ph type="body" sz="quarter" idx="15" hasCustomPrompt="1"/>
          </p:nvPr>
        </p:nvSpPr>
        <p:spPr>
          <a:xfrm>
            <a:off x="3216276" y="2060575"/>
            <a:ext cx="8640762" cy="4429125"/>
          </a:xfrm>
        </p:spPr>
        <p:txBody>
          <a:bodyPr/>
          <a:lstStyle>
            <a:lvl1pPr marL="342900" indent="-342900">
              <a:buFont typeface="+mj-lt"/>
              <a:buAutoNum type="arabicPeriod"/>
              <a:defRPr sz="1400" b="1">
                <a:solidFill>
                  <a:schemeClr val="tx2"/>
                </a:solidFill>
              </a:defRPr>
            </a:lvl1pPr>
            <a:lvl2pPr marL="360000" indent="0">
              <a:buFont typeface="+mj-lt"/>
              <a:buNone/>
              <a:defRPr sz="1400"/>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1"/>
            <a:endParaRPr lang="it-IT" dirty="0"/>
          </a:p>
        </p:txBody>
      </p:sp>
    </p:spTree>
    <p:extLst>
      <p:ext uri="{BB962C8B-B14F-4D97-AF65-F5344CB8AC3E}">
        <p14:creationId xmlns:p14="http://schemas.microsoft.com/office/powerpoint/2010/main" val="88197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ina base_ testo 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367BA81B-9F42-43D8-AC40-3D22F61B5349}"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216275" y="2060575"/>
            <a:ext cx="8640762" cy="4429125"/>
          </a:xfrm>
        </p:spPr>
        <p:txBody>
          <a:bodyPr/>
          <a:lstStyle/>
          <a:p>
            <a:pPr lvl="0"/>
            <a:endParaRPr lang="it-IT" dirty="0"/>
          </a:p>
        </p:txBody>
      </p:sp>
      <p:sp>
        <p:nvSpPr>
          <p:cNvPr id="8" name="Segnaposto testo 6">
            <a:extLst>
              <a:ext uri="{FF2B5EF4-FFF2-40B4-BE49-F238E27FC236}">
                <a16:creationId xmlns:a16="http://schemas.microsoft.com/office/drawing/2014/main" id="{E3A4E093-361F-4C37-B47B-B067A8415F3A}"/>
              </a:ext>
            </a:extLst>
          </p:cNvPr>
          <p:cNvSpPr>
            <a:spLocks noGrp="1"/>
          </p:cNvSpPr>
          <p:nvPr>
            <p:ph type="body" sz="quarter" idx="14" hasCustomPrompt="1"/>
          </p:nvPr>
        </p:nvSpPr>
        <p:spPr>
          <a:xfrm>
            <a:off x="334964" y="2060575"/>
            <a:ext cx="2601668" cy="4429125"/>
          </a:xfrm>
        </p:spPr>
        <p:txBody>
          <a:bodyPr/>
          <a:lstStyle>
            <a:lvl1pPr marL="342900" indent="-342900">
              <a:buAutoNum type="arabicPeriod"/>
              <a:defRPr b="1"/>
            </a:lvl1pPr>
          </a:lstStyle>
          <a:p>
            <a:pPr lvl="0"/>
            <a:r>
              <a:rPr lang="it-IT" dirty="0" err="1"/>
              <a:t>Lorem</a:t>
            </a:r>
            <a:r>
              <a:rPr lang="it-IT" dirty="0"/>
              <a:t> </a:t>
            </a:r>
            <a:r>
              <a:rPr lang="it-IT" dirty="0" err="1"/>
              <a:t>ipsum</a:t>
            </a:r>
            <a:endParaRPr lang="it-IT" dirty="0"/>
          </a:p>
          <a:p>
            <a:pPr lvl="0"/>
            <a:r>
              <a:rPr lang="it-IT" dirty="0" err="1"/>
              <a:t>Lorem</a:t>
            </a:r>
            <a:r>
              <a:rPr lang="it-IT" dirty="0"/>
              <a:t> </a:t>
            </a:r>
            <a:r>
              <a:rPr lang="it-IT" dirty="0" err="1"/>
              <a:t>ipsum</a:t>
            </a:r>
            <a:endParaRPr lang="it-IT" dirty="0"/>
          </a:p>
          <a:p>
            <a:pPr lvl="0"/>
            <a:r>
              <a:rPr lang="it-IT" dirty="0" err="1"/>
              <a:t>Lorem</a:t>
            </a:r>
            <a:r>
              <a:rPr lang="it-IT" dirty="0"/>
              <a:t> </a:t>
            </a:r>
            <a:r>
              <a:rPr lang="it-IT"/>
              <a:t>ipsum</a:t>
            </a:r>
            <a:endParaRPr lang="it-IT" dirty="0"/>
          </a:p>
        </p:txBody>
      </p:sp>
    </p:spTree>
    <p:extLst>
      <p:ext uri="{BB962C8B-B14F-4D97-AF65-F5344CB8AC3E}">
        <p14:creationId xmlns:p14="http://schemas.microsoft.com/office/powerpoint/2010/main" val="47080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ina base_Ogget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p:nvPr>
        </p:nvSpPr>
        <p:spPr>
          <a:xfrm>
            <a:off x="334963" y="2060576"/>
            <a:ext cx="11522075" cy="4146550"/>
          </a:xfrm>
          <a:noFill/>
        </p:spPr>
        <p:txBody>
          <a:bodyPr/>
          <a:lstStyle/>
          <a:p>
            <a:pPr lvl="0"/>
            <a:endParaRPr lang="it-IT" dirty="0"/>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BD0ED26-327D-46CF-AC86-309E520C5319}"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6924BD38-C241-45AE-9D16-9EE806C4074E}"/>
              </a:ext>
            </a:extLst>
          </p:cNvPr>
          <p:cNvSpPr>
            <a:spLocks noGrp="1"/>
          </p:cNvSpPr>
          <p:nvPr>
            <p:ph type="body" sz="quarter" idx="16"/>
          </p:nvPr>
        </p:nvSpPr>
        <p:spPr>
          <a:xfrm>
            <a:off x="334962" y="6207125"/>
            <a:ext cx="11522076"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04702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ina colonna _ tes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5FA0BC5D-6045-4B30-AC08-F07A23CB8A00}" type="datetime1">
              <a:rPr lang="it-IT" smtClean="0"/>
              <a:t>20/06/2025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p:nvPr>
        </p:nvSpPr>
        <p:spPr>
          <a:xfrm>
            <a:off x="3216275" y="2060575"/>
            <a:ext cx="8640763"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Tree>
    <p:extLst>
      <p:ext uri="{BB962C8B-B14F-4D97-AF65-F5344CB8AC3E}">
        <p14:creationId xmlns:p14="http://schemas.microsoft.com/office/powerpoint/2010/main" val="280159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ina colonna _ ogget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CF22391-20C5-43F1-9C67-EA294DDAA5B0}" type="datetime1">
              <a:rPr lang="it-IT" smtClean="0"/>
              <a:t>20/06/2025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9" name="Segnaposto contenuto 8">
            <a:extLst>
              <a:ext uri="{FF2B5EF4-FFF2-40B4-BE49-F238E27FC236}">
                <a16:creationId xmlns:a16="http://schemas.microsoft.com/office/drawing/2014/main" id="{9B8341C8-2CFC-44BF-90C6-72E69DB88898}"/>
              </a:ext>
            </a:extLst>
          </p:cNvPr>
          <p:cNvSpPr>
            <a:spLocks noGrp="1"/>
          </p:cNvSpPr>
          <p:nvPr>
            <p:ph sz="quarter" idx="15"/>
          </p:nvPr>
        </p:nvSpPr>
        <p:spPr>
          <a:xfrm>
            <a:off x="3216275" y="2060575"/>
            <a:ext cx="8640762" cy="3997325"/>
          </a:xfrm>
          <a:noFill/>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11">
            <a:extLst>
              <a:ext uri="{FF2B5EF4-FFF2-40B4-BE49-F238E27FC236}">
                <a16:creationId xmlns:a16="http://schemas.microsoft.com/office/drawing/2014/main" id="{1B32F2C4-840A-465D-B8D3-9DE2BF3FC6AF}"/>
              </a:ext>
            </a:extLst>
          </p:cNvPr>
          <p:cNvSpPr>
            <a:spLocks noGrp="1"/>
          </p:cNvSpPr>
          <p:nvPr>
            <p:ph type="body" sz="quarter" idx="16"/>
          </p:nvPr>
        </p:nvSpPr>
        <p:spPr>
          <a:xfrm>
            <a:off x="3216275"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883577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ina sfondo colore _ oggetto">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hasCustomPrompt="1"/>
          </p:nvPr>
        </p:nvSpPr>
        <p:spPr>
          <a:xfrm>
            <a:off x="334963" y="2060576"/>
            <a:ext cx="11522075" cy="4146550"/>
          </a:xfrm>
          <a:noFill/>
        </p:spPr>
        <p:txBody>
          <a:bodyPr/>
          <a:lstStyle>
            <a:lvl1pPr>
              <a:defRPr/>
            </a:lvl1pPr>
          </a:lstStyle>
          <a:p>
            <a:pPr lvl="0"/>
            <a:r>
              <a:rPr lang="it-IT" dirty="0"/>
              <a:t>Inserire testo / oggetto</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161A91F-4D5A-4FCA-9ACC-19B0D20752BB}"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8E2D0317-6708-4FD8-83CC-23BC5CFD3BE1}"/>
              </a:ext>
            </a:extLst>
          </p:cNvPr>
          <p:cNvSpPr>
            <a:spLocks noGrp="1"/>
          </p:cNvSpPr>
          <p:nvPr>
            <p:ph type="body" sz="quarter" idx="16"/>
          </p:nvPr>
        </p:nvSpPr>
        <p:spPr>
          <a:xfrm>
            <a:off x="334962"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63666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ina immagine _ A">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5720316" y="0"/>
            <a:ext cx="6471684" cy="6489700"/>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4" y="812652"/>
            <a:ext cx="4705298"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D170F4BF-98A6-47C1-B67C-9B7FD254EC5E}"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4705299" cy="4429125"/>
          </a:xfrm>
        </p:spPr>
        <p:txBody>
          <a:bodyPr/>
          <a:lstStyle/>
          <a:p>
            <a:pPr lvl="0"/>
            <a:endParaRPr lang="it-IT" dirty="0"/>
          </a:p>
        </p:txBody>
      </p:sp>
    </p:spTree>
    <p:extLst>
      <p:ext uri="{BB962C8B-B14F-4D97-AF65-F5344CB8AC3E}">
        <p14:creationId xmlns:p14="http://schemas.microsoft.com/office/powerpoint/2010/main" val="140229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gina immagine _ B">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BF578AB8-DC96-4BF4-9F97-D7DA508CF3E9}"/>
              </a:ext>
            </a:extLst>
          </p:cNvPr>
          <p:cNvSpPr/>
          <p:nvPr userDrawn="1"/>
        </p:nvSpPr>
        <p:spPr>
          <a:xfrm>
            <a:off x="0" y="0"/>
            <a:ext cx="2855913"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886120" y="812652"/>
            <a:ext cx="4355183" cy="5677048"/>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5835192" y="812652"/>
            <a:ext cx="6021846"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83A87A7C-C455-4D18-B626-6D8716A03C52}"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0" name="Segnaposto testo 9">
            <a:extLst>
              <a:ext uri="{FF2B5EF4-FFF2-40B4-BE49-F238E27FC236}">
                <a16:creationId xmlns:a16="http://schemas.microsoft.com/office/drawing/2014/main" id="{4BEA68D2-13D7-4E83-8B67-3B7D4B3EBFD8}"/>
              </a:ext>
            </a:extLst>
          </p:cNvPr>
          <p:cNvSpPr>
            <a:spLocks noGrp="1"/>
          </p:cNvSpPr>
          <p:nvPr>
            <p:ph type="body" sz="quarter" idx="14"/>
          </p:nvPr>
        </p:nvSpPr>
        <p:spPr>
          <a:xfrm>
            <a:off x="5835192" y="2060575"/>
            <a:ext cx="6021846" cy="4429125"/>
          </a:xfrm>
        </p:spPr>
        <p:txBody>
          <a:bodyPr>
            <a:normAutofit/>
          </a:bodyPr>
          <a:lstStyle>
            <a:lvl1pPr>
              <a:defRPr sz="1600"/>
            </a:lvl1pPr>
            <a:lvl2pPr>
              <a:defRPr sz="1600"/>
            </a:lvl2pPr>
            <a:lvl3pPr>
              <a:defRPr sz="1600"/>
            </a:lvl3pPr>
            <a:lvl4pPr>
              <a:defRPr sz="1600"/>
            </a:lvl4pPr>
            <a:lvl5pPr>
              <a:defRPr sz="16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400492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gina didascalia _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3" name="Segnaposto contenuto 10">
            <a:extLst>
              <a:ext uri="{FF2B5EF4-FFF2-40B4-BE49-F238E27FC236}">
                <a16:creationId xmlns:a16="http://schemas.microsoft.com/office/drawing/2014/main" id="{981C075B-AD13-4CF1-8E6F-EFDE96C167BD}"/>
              </a:ext>
            </a:extLst>
          </p:cNvPr>
          <p:cNvSpPr>
            <a:spLocks noGrp="1"/>
          </p:cNvSpPr>
          <p:nvPr>
            <p:ph sz="quarter" idx="17"/>
          </p:nvPr>
        </p:nvSpPr>
        <p:spPr>
          <a:xfrm>
            <a:off x="7331075" y="800100"/>
            <a:ext cx="4525963" cy="5407025"/>
          </a:xfrm>
          <a:noFill/>
        </p:spPr>
        <p:txBody>
          <a:bodyPr/>
          <a:lstStyle/>
          <a:p>
            <a:pPr lvl="0"/>
            <a:endParaRPr lang="it-IT" dirty="0"/>
          </a:p>
        </p:txBody>
      </p:sp>
    </p:spTree>
    <p:extLst>
      <p:ext uri="{BB962C8B-B14F-4D97-AF65-F5344CB8AC3E}">
        <p14:creationId xmlns:p14="http://schemas.microsoft.com/office/powerpoint/2010/main" val="2153932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gina didascalia _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2"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95412B3-A24B-4CEC-BEDE-3238D9786273}"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4" name="Segnaposto testo 11">
            <a:extLst>
              <a:ext uri="{FF2B5EF4-FFF2-40B4-BE49-F238E27FC236}">
                <a16:creationId xmlns:a16="http://schemas.microsoft.com/office/drawing/2014/main" id="{347D0FBD-1472-468C-84DA-540ADCCDF147}"/>
              </a:ext>
            </a:extLst>
          </p:cNvPr>
          <p:cNvSpPr>
            <a:spLocks noGrp="1"/>
          </p:cNvSpPr>
          <p:nvPr>
            <p:ph type="body" sz="quarter" idx="18"/>
          </p:nvPr>
        </p:nvSpPr>
        <p:spPr>
          <a:xfrm>
            <a:off x="7331074" y="3138105"/>
            <a:ext cx="4525963" cy="282575"/>
          </a:xfrm>
        </p:spPr>
        <p:txBody>
          <a:bodyPr anchor="b">
            <a:normAutofit/>
          </a:bodyPr>
          <a:lstStyle>
            <a:lvl1pPr>
              <a:defRPr sz="900"/>
            </a:lvl1pPr>
          </a:lstStyle>
          <a:p>
            <a:pPr lvl="0"/>
            <a:endParaRPr lang="it-IT" dirty="0"/>
          </a:p>
        </p:txBody>
      </p:sp>
      <p:sp>
        <p:nvSpPr>
          <p:cNvPr id="18" name="Segnaposto contenuto 10">
            <a:extLst>
              <a:ext uri="{FF2B5EF4-FFF2-40B4-BE49-F238E27FC236}">
                <a16:creationId xmlns:a16="http://schemas.microsoft.com/office/drawing/2014/main" id="{AE654BE7-A245-475E-B2C5-2D5C0EA5B87D}"/>
              </a:ext>
            </a:extLst>
          </p:cNvPr>
          <p:cNvSpPr>
            <a:spLocks noGrp="1"/>
          </p:cNvSpPr>
          <p:nvPr>
            <p:ph sz="quarter" idx="19"/>
          </p:nvPr>
        </p:nvSpPr>
        <p:spPr>
          <a:xfrm>
            <a:off x="7331075" y="3867807"/>
            <a:ext cx="4525963" cy="2339318"/>
          </a:xfrm>
          <a:noFill/>
        </p:spPr>
        <p:txBody>
          <a:bodyPr/>
          <a:lstStyle/>
          <a:p>
            <a:pPr lvl="0"/>
            <a:endParaRPr lang="it-IT" dirty="0"/>
          </a:p>
        </p:txBody>
      </p:sp>
      <p:sp>
        <p:nvSpPr>
          <p:cNvPr id="19" name="Segnaposto contenuto 10">
            <a:extLst>
              <a:ext uri="{FF2B5EF4-FFF2-40B4-BE49-F238E27FC236}">
                <a16:creationId xmlns:a16="http://schemas.microsoft.com/office/drawing/2014/main" id="{C7FD40C7-9A42-4239-BA55-CFB8D43C528F}"/>
              </a:ext>
            </a:extLst>
          </p:cNvPr>
          <p:cNvSpPr>
            <a:spLocks noGrp="1"/>
          </p:cNvSpPr>
          <p:nvPr>
            <p:ph sz="quarter" idx="20"/>
          </p:nvPr>
        </p:nvSpPr>
        <p:spPr>
          <a:xfrm>
            <a:off x="7331075" y="799291"/>
            <a:ext cx="4525963" cy="2339318"/>
          </a:xfrm>
          <a:noFill/>
        </p:spPr>
        <p:txBody>
          <a:bodyPr/>
          <a:lstStyle/>
          <a:p>
            <a:pPr lvl="0"/>
            <a:endParaRPr lang="it-IT" dirty="0"/>
          </a:p>
        </p:txBody>
      </p:sp>
    </p:spTree>
    <p:extLst>
      <p:ext uri="{BB962C8B-B14F-4D97-AF65-F5344CB8AC3E}">
        <p14:creationId xmlns:p14="http://schemas.microsoft.com/office/powerpoint/2010/main" val="2126210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ina didascalia _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4582FBA4-A8F8-430F-81BC-97093F7D1EB6}"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6"/>
            <a:ext cx="8640000" cy="761756"/>
          </a:xfrm>
        </p:spPr>
        <p:txBody>
          <a:bodyPr/>
          <a:lstStyle/>
          <a:p>
            <a:pPr lvl="0"/>
            <a:endParaRPr lang="it-IT" dirty="0"/>
          </a:p>
        </p:txBody>
      </p:sp>
      <p:sp>
        <p:nvSpPr>
          <p:cNvPr id="8" name="Segnaposto contenuto 2">
            <a:extLst>
              <a:ext uri="{FF2B5EF4-FFF2-40B4-BE49-F238E27FC236}">
                <a16:creationId xmlns:a16="http://schemas.microsoft.com/office/drawing/2014/main" id="{D48807E7-406F-46DA-A7FF-0C97525854B7}"/>
              </a:ext>
            </a:extLst>
          </p:cNvPr>
          <p:cNvSpPr>
            <a:spLocks noGrp="1"/>
          </p:cNvSpPr>
          <p:nvPr>
            <p:ph idx="1"/>
          </p:nvPr>
        </p:nvSpPr>
        <p:spPr>
          <a:xfrm>
            <a:off x="334963" y="3234752"/>
            <a:ext cx="5423999" cy="2972374"/>
          </a:xfrm>
          <a:noFill/>
        </p:spPr>
        <p:txBody>
          <a:bodyPr/>
          <a:lstStyle/>
          <a:p>
            <a:pPr lvl="0"/>
            <a:endParaRPr lang="it-IT" dirty="0"/>
          </a:p>
        </p:txBody>
      </p:sp>
      <p:sp>
        <p:nvSpPr>
          <p:cNvPr id="9" name="Segnaposto testo 11">
            <a:extLst>
              <a:ext uri="{FF2B5EF4-FFF2-40B4-BE49-F238E27FC236}">
                <a16:creationId xmlns:a16="http://schemas.microsoft.com/office/drawing/2014/main" id="{833CAB92-1558-4E15-91D9-6F44CDF88BF1}"/>
              </a:ext>
            </a:extLst>
          </p:cNvPr>
          <p:cNvSpPr>
            <a:spLocks noGrp="1"/>
          </p:cNvSpPr>
          <p:nvPr>
            <p:ph type="body" sz="quarter" idx="16"/>
          </p:nvPr>
        </p:nvSpPr>
        <p:spPr>
          <a:xfrm>
            <a:off x="334962" y="6207125"/>
            <a:ext cx="5423999" cy="282575"/>
          </a:xfrm>
        </p:spPr>
        <p:txBody>
          <a:bodyPr anchor="b">
            <a:normAutofit/>
          </a:bodyPr>
          <a:lstStyle>
            <a:lvl1pPr>
              <a:defRPr sz="900"/>
            </a:lvl1pPr>
          </a:lstStyle>
          <a:p>
            <a:pPr lvl="0"/>
            <a:endParaRPr lang="it-IT" dirty="0"/>
          </a:p>
        </p:txBody>
      </p:sp>
      <p:sp>
        <p:nvSpPr>
          <p:cNvPr id="10" name="Segnaposto contenuto 2">
            <a:extLst>
              <a:ext uri="{FF2B5EF4-FFF2-40B4-BE49-F238E27FC236}">
                <a16:creationId xmlns:a16="http://schemas.microsoft.com/office/drawing/2014/main" id="{B0E56354-394B-4187-9F9C-3EC0AFE56EFB}"/>
              </a:ext>
            </a:extLst>
          </p:cNvPr>
          <p:cNvSpPr>
            <a:spLocks noGrp="1"/>
          </p:cNvSpPr>
          <p:nvPr>
            <p:ph idx="17"/>
          </p:nvPr>
        </p:nvSpPr>
        <p:spPr>
          <a:xfrm>
            <a:off x="6463201" y="3234752"/>
            <a:ext cx="5423999" cy="2972374"/>
          </a:xfrm>
          <a:noFill/>
        </p:spPr>
        <p:txBody>
          <a:bodyPr/>
          <a:lstStyle/>
          <a:p>
            <a:pPr lvl="0"/>
            <a:endParaRPr lang="it-IT" dirty="0"/>
          </a:p>
        </p:txBody>
      </p:sp>
      <p:sp>
        <p:nvSpPr>
          <p:cNvPr id="11" name="Segnaposto testo 11">
            <a:extLst>
              <a:ext uri="{FF2B5EF4-FFF2-40B4-BE49-F238E27FC236}">
                <a16:creationId xmlns:a16="http://schemas.microsoft.com/office/drawing/2014/main" id="{FA2B0198-8A91-4620-9797-8C5B2DBFE186}"/>
              </a:ext>
            </a:extLst>
          </p:cNvPr>
          <p:cNvSpPr>
            <a:spLocks noGrp="1"/>
          </p:cNvSpPr>
          <p:nvPr>
            <p:ph type="body" sz="quarter" idx="18"/>
          </p:nvPr>
        </p:nvSpPr>
        <p:spPr>
          <a:xfrm>
            <a:off x="6463200" y="6207125"/>
            <a:ext cx="5423999"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9973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_B">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hasCustomPrompt="1"/>
          </p:nvPr>
        </p:nvSpPr>
        <p:spPr>
          <a:xfrm>
            <a:off x="334963" y="812652"/>
            <a:ext cx="11522075" cy="840083"/>
          </a:xfrm>
          <a:prstGeom prst="rect">
            <a:avLst/>
          </a:prstGeom>
        </p:spPr>
        <p:txBody>
          <a:bodyPr/>
          <a:lstStyle>
            <a:lvl1pPr>
              <a:defRPr/>
            </a:lvl1pPr>
          </a:lstStyle>
          <a:p>
            <a:r>
              <a:rPr lang="it-IT" dirty="0"/>
              <a:t>Indice</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F1F51A2-547F-468F-86BE-81D5813631B1}"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8" name="Segnaposto testo 7">
            <a:extLst>
              <a:ext uri="{FF2B5EF4-FFF2-40B4-BE49-F238E27FC236}">
                <a16:creationId xmlns:a16="http://schemas.microsoft.com/office/drawing/2014/main" id="{D1CFA815-ACBE-4524-9331-D296F8E0F9B7}"/>
              </a:ext>
            </a:extLst>
          </p:cNvPr>
          <p:cNvSpPr>
            <a:spLocks noGrp="1"/>
          </p:cNvSpPr>
          <p:nvPr>
            <p:ph type="body" sz="quarter" idx="13" hasCustomPrompt="1"/>
          </p:nvPr>
        </p:nvSpPr>
        <p:spPr>
          <a:xfrm>
            <a:off x="334963" y="3054988"/>
            <a:ext cx="1890652"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9" name="Segnaposto testo 7">
            <a:extLst>
              <a:ext uri="{FF2B5EF4-FFF2-40B4-BE49-F238E27FC236}">
                <a16:creationId xmlns:a16="http://schemas.microsoft.com/office/drawing/2014/main" id="{75158ADB-01E3-4A38-A321-CD450AEEEFC4}"/>
              </a:ext>
            </a:extLst>
          </p:cNvPr>
          <p:cNvSpPr>
            <a:spLocks noGrp="1"/>
          </p:cNvSpPr>
          <p:nvPr>
            <p:ph type="body" sz="quarter" idx="14" hasCustomPrompt="1"/>
          </p:nvPr>
        </p:nvSpPr>
        <p:spPr>
          <a:xfrm>
            <a:off x="249865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0" name="Segnaposto testo 7">
            <a:extLst>
              <a:ext uri="{FF2B5EF4-FFF2-40B4-BE49-F238E27FC236}">
                <a16:creationId xmlns:a16="http://schemas.microsoft.com/office/drawing/2014/main" id="{C2B0DC0F-1C21-45C1-8F2A-00A6E1341864}"/>
              </a:ext>
            </a:extLst>
          </p:cNvPr>
          <p:cNvSpPr>
            <a:spLocks noGrp="1"/>
          </p:cNvSpPr>
          <p:nvPr>
            <p:ph type="body" sz="quarter" idx="15" hasCustomPrompt="1"/>
          </p:nvPr>
        </p:nvSpPr>
        <p:spPr>
          <a:xfrm>
            <a:off x="466234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1" name="Segnaposto testo 7">
            <a:extLst>
              <a:ext uri="{FF2B5EF4-FFF2-40B4-BE49-F238E27FC236}">
                <a16:creationId xmlns:a16="http://schemas.microsoft.com/office/drawing/2014/main" id="{76250419-1EAD-4278-97B7-1BA8F0752598}"/>
              </a:ext>
            </a:extLst>
          </p:cNvPr>
          <p:cNvSpPr>
            <a:spLocks noGrp="1"/>
          </p:cNvSpPr>
          <p:nvPr>
            <p:ph type="body" sz="quarter" idx="16" hasCustomPrompt="1"/>
          </p:nvPr>
        </p:nvSpPr>
        <p:spPr>
          <a:xfrm>
            <a:off x="682603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2" name="Segnaposto testo 7">
            <a:extLst>
              <a:ext uri="{FF2B5EF4-FFF2-40B4-BE49-F238E27FC236}">
                <a16:creationId xmlns:a16="http://schemas.microsoft.com/office/drawing/2014/main" id="{DCD9C49F-F44E-4E82-864B-742438DCAE60}"/>
              </a:ext>
            </a:extLst>
          </p:cNvPr>
          <p:cNvSpPr>
            <a:spLocks noGrp="1"/>
          </p:cNvSpPr>
          <p:nvPr>
            <p:ph type="body" sz="quarter" idx="17" hasCustomPrompt="1"/>
          </p:nvPr>
        </p:nvSpPr>
        <p:spPr>
          <a:xfrm>
            <a:off x="898972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br>
              <a:rPr lang="it-IT" dirty="0"/>
            </a:br>
            <a:endParaRPr lang="it-IT" dirty="0"/>
          </a:p>
        </p:txBody>
      </p:sp>
      <p:sp>
        <p:nvSpPr>
          <p:cNvPr id="13" name="Segnaposto testo 7">
            <a:extLst>
              <a:ext uri="{FF2B5EF4-FFF2-40B4-BE49-F238E27FC236}">
                <a16:creationId xmlns:a16="http://schemas.microsoft.com/office/drawing/2014/main" id="{7F91CD7E-BBFD-483F-A271-EC1D28C8A87E}"/>
              </a:ext>
            </a:extLst>
          </p:cNvPr>
          <p:cNvSpPr>
            <a:spLocks noGrp="1"/>
          </p:cNvSpPr>
          <p:nvPr>
            <p:ph type="body" sz="quarter" idx="18" hasCustomPrompt="1"/>
          </p:nvPr>
        </p:nvSpPr>
        <p:spPr>
          <a:xfrm>
            <a:off x="334963"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8" name="Segnaposto testo 7">
            <a:extLst>
              <a:ext uri="{FF2B5EF4-FFF2-40B4-BE49-F238E27FC236}">
                <a16:creationId xmlns:a16="http://schemas.microsoft.com/office/drawing/2014/main" id="{50290743-6926-46ED-BE46-501A4F78CC6E}"/>
              </a:ext>
            </a:extLst>
          </p:cNvPr>
          <p:cNvSpPr>
            <a:spLocks noGrp="1"/>
          </p:cNvSpPr>
          <p:nvPr>
            <p:ph type="body" sz="quarter" idx="23" hasCustomPrompt="1"/>
          </p:nvPr>
        </p:nvSpPr>
        <p:spPr>
          <a:xfrm rot="16200000">
            <a:off x="191706"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01</a:t>
            </a:r>
          </a:p>
        </p:txBody>
      </p:sp>
      <p:sp>
        <p:nvSpPr>
          <p:cNvPr id="19" name="Segnaposto testo 7">
            <a:extLst>
              <a:ext uri="{FF2B5EF4-FFF2-40B4-BE49-F238E27FC236}">
                <a16:creationId xmlns:a16="http://schemas.microsoft.com/office/drawing/2014/main" id="{9AA91E9E-F4C5-4318-8BFC-5E627DF7F53E}"/>
              </a:ext>
            </a:extLst>
          </p:cNvPr>
          <p:cNvSpPr>
            <a:spLocks noGrp="1"/>
          </p:cNvSpPr>
          <p:nvPr>
            <p:ph type="body" sz="quarter" idx="24" hasCustomPrompt="1"/>
          </p:nvPr>
        </p:nvSpPr>
        <p:spPr>
          <a:xfrm rot="16200000">
            <a:off x="2324033"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02</a:t>
            </a:r>
          </a:p>
        </p:txBody>
      </p:sp>
      <p:sp>
        <p:nvSpPr>
          <p:cNvPr id="20" name="Segnaposto testo 7">
            <a:extLst>
              <a:ext uri="{FF2B5EF4-FFF2-40B4-BE49-F238E27FC236}">
                <a16:creationId xmlns:a16="http://schemas.microsoft.com/office/drawing/2014/main" id="{D6F57CB6-9F04-49B6-939C-D13BA7FB06A8}"/>
              </a:ext>
            </a:extLst>
          </p:cNvPr>
          <p:cNvSpPr>
            <a:spLocks noGrp="1"/>
          </p:cNvSpPr>
          <p:nvPr>
            <p:ph type="body" sz="quarter" idx="25" hasCustomPrompt="1"/>
          </p:nvPr>
        </p:nvSpPr>
        <p:spPr>
          <a:xfrm rot="16200000">
            <a:off x="4515027"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03</a:t>
            </a:r>
          </a:p>
        </p:txBody>
      </p:sp>
      <p:sp>
        <p:nvSpPr>
          <p:cNvPr id="21" name="Segnaposto testo 7">
            <a:extLst>
              <a:ext uri="{FF2B5EF4-FFF2-40B4-BE49-F238E27FC236}">
                <a16:creationId xmlns:a16="http://schemas.microsoft.com/office/drawing/2014/main" id="{6C01B50D-1661-4131-BCDF-441CC2214451}"/>
              </a:ext>
            </a:extLst>
          </p:cNvPr>
          <p:cNvSpPr>
            <a:spLocks noGrp="1"/>
          </p:cNvSpPr>
          <p:nvPr>
            <p:ph type="body" sz="quarter" idx="26" hasCustomPrompt="1"/>
          </p:nvPr>
        </p:nvSpPr>
        <p:spPr>
          <a:xfrm rot="16200000">
            <a:off x="66747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04</a:t>
            </a:r>
          </a:p>
        </p:txBody>
      </p:sp>
      <p:sp>
        <p:nvSpPr>
          <p:cNvPr id="22" name="Segnaposto testo 7">
            <a:extLst>
              <a:ext uri="{FF2B5EF4-FFF2-40B4-BE49-F238E27FC236}">
                <a16:creationId xmlns:a16="http://schemas.microsoft.com/office/drawing/2014/main" id="{2D503613-5D8F-4B95-8EB3-13963149108F}"/>
              </a:ext>
            </a:extLst>
          </p:cNvPr>
          <p:cNvSpPr>
            <a:spLocks noGrp="1"/>
          </p:cNvSpPr>
          <p:nvPr>
            <p:ph type="body" sz="quarter" idx="27" hasCustomPrompt="1"/>
          </p:nvPr>
        </p:nvSpPr>
        <p:spPr>
          <a:xfrm rot="16200000">
            <a:off x="88464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05</a:t>
            </a:r>
          </a:p>
        </p:txBody>
      </p:sp>
      <p:sp>
        <p:nvSpPr>
          <p:cNvPr id="23" name="Segnaposto testo 7">
            <a:extLst>
              <a:ext uri="{FF2B5EF4-FFF2-40B4-BE49-F238E27FC236}">
                <a16:creationId xmlns:a16="http://schemas.microsoft.com/office/drawing/2014/main" id="{D6AE53A6-5645-44EC-B619-20693E3FE519}"/>
              </a:ext>
            </a:extLst>
          </p:cNvPr>
          <p:cNvSpPr>
            <a:spLocks noGrp="1"/>
          </p:cNvSpPr>
          <p:nvPr>
            <p:ph type="body" sz="quarter" idx="28" hasCustomPrompt="1"/>
          </p:nvPr>
        </p:nvSpPr>
        <p:spPr>
          <a:xfrm>
            <a:off x="249865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4" name="Segnaposto testo 7">
            <a:extLst>
              <a:ext uri="{FF2B5EF4-FFF2-40B4-BE49-F238E27FC236}">
                <a16:creationId xmlns:a16="http://schemas.microsoft.com/office/drawing/2014/main" id="{26F8B43E-3092-43FC-A7B0-45C3ACC71E5B}"/>
              </a:ext>
            </a:extLst>
          </p:cNvPr>
          <p:cNvSpPr>
            <a:spLocks noGrp="1"/>
          </p:cNvSpPr>
          <p:nvPr>
            <p:ph type="body" sz="quarter" idx="29" hasCustomPrompt="1"/>
          </p:nvPr>
        </p:nvSpPr>
        <p:spPr>
          <a:xfrm>
            <a:off x="466234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5" name="Segnaposto testo 7">
            <a:extLst>
              <a:ext uri="{FF2B5EF4-FFF2-40B4-BE49-F238E27FC236}">
                <a16:creationId xmlns:a16="http://schemas.microsoft.com/office/drawing/2014/main" id="{96EAA45D-80FC-4DF6-AC23-808A2DB73D45}"/>
              </a:ext>
            </a:extLst>
          </p:cNvPr>
          <p:cNvSpPr>
            <a:spLocks noGrp="1"/>
          </p:cNvSpPr>
          <p:nvPr>
            <p:ph type="body" sz="quarter" idx="30" hasCustomPrompt="1"/>
          </p:nvPr>
        </p:nvSpPr>
        <p:spPr>
          <a:xfrm>
            <a:off x="682603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6" name="Segnaposto testo 7">
            <a:extLst>
              <a:ext uri="{FF2B5EF4-FFF2-40B4-BE49-F238E27FC236}">
                <a16:creationId xmlns:a16="http://schemas.microsoft.com/office/drawing/2014/main" id="{95E95A4E-A14D-4872-961D-4BFE57914A65}"/>
              </a:ext>
            </a:extLst>
          </p:cNvPr>
          <p:cNvSpPr>
            <a:spLocks noGrp="1"/>
          </p:cNvSpPr>
          <p:nvPr>
            <p:ph type="body" sz="quarter" idx="31" hasCustomPrompt="1"/>
          </p:nvPr>
        </p:nvSpPr>
        <p:spPr>
          <a:xfrm>
            <a:off x="898972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Tree>
    <p:extLst>
      <p:ext uri="{BB962C8B-B14F-4D97-AF65-F5344CB8AC3E}">
        <p14:creationId xmlns:p14="http://schemas.microsoft.com/office/powerpoint/2010/main" val="2556153609"/>
      </p:ext>
    </p:extLst>
  </p:cSld>
  <p:clrMapOvr>
    <a:masterClrMapping/>
  </p:clrMapOvr>
  <p:extLst>
    <p:ext uri="{DCECCB84-F9BA-43D5-87BE-67443E8EF086}">
      <p15:sldGuideLst xmlns:p15="http://schemas.microsoft.com/office/powerpoint/2012/main">
        <p15:guide id="1" pos="300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gina grafica _ 2 colonne">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7"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313FBE5-F1C4-4411-B0A7-486C895AF990}"/>
              </a:ext>
            </a:extLst>
          </p:cNvPr>
          <p:cNvSpPr/>
          <p:nvPr userDrawn="1"/>
        </p:nvSpPr>
        <p:spPr>
          <a:xfrm>
            <a:off x="6096000"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794791D-004C-4042-9E42-AE5596EA986A}"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1504950"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6">
            <a:extLst>
              <a:ext uri="{FF2B5EF4-FFF2-40B4-BE49-F238E27FC236}">
                <a16:creationId xmlns:a16="http://schemas.microsoft.com/office/drawing/2014/main" id="{58D49EF2-5E35-412C-A5DD-2A6A604FC3AA}"/>
              </a:ext>
            </a:extLst>
          </p:cNvPr>
          <p:cNvSpPr>
            <a:spLocks noGrp="1"/>
          </p:cNvSpPr>
          <p:nvPr>
            <p:ph type="body" sz="quarter" idx="14"/>
          </p:nvPr>
        </p:nvSpPr>
        <p:spPr>
          <a:xfrm>
            <a:off x="7279792"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1504950"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16" name="Segnaposto testo 9">
            <a:extLst>
              <a:ext uri="{FF2B5EF4-FFF2-40B4-BE49-F238E27FC236}">
                <a16:creationId xmlns:a16="http://schemas.microsoft.com/office/drawing/2014/main" id="{8BDCC8A1-442C-4890-928F-754837D40158}"/>
              </a:ext>
            </a:extLst>
          </p:cNvPr>
          <p:cNvSpPr>
            <a:spLocks noGrp="1"/>
          </p:cNvSpPr>
          <p:nvPr>
            <p:ph type="body" sz="quarter" idx="16" hasCustomPrompt="1"/>
          </p:nvPr>
        </p:nvSpPr>
        <p:spPr>
          <a:xfrm>
            <a:off x="7279792"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1843128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gina grafica _ 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D078FDE2-2AE8-4B16-AA2B-885D854F5392}"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4176734"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5"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D84D0C32-E3D9-4D1A-A1D4-7F677E11FBAC}"/>
              </a:ext>
            </a:extLst>
          </p:cNvPr>
          <p:cNvSpPr/>
          <p:nvPr userDrawn="1"/>
        </p:nvSpPr>
        <p:spPr>
          <a:xfrm>
            <a:off x="8017486"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20D1A14F-932F-4BEF-AF0D-4A0850EA5900}"/>
              </a:ext>
            </a:extLst>
          </p:cNvPr>
          <p:cNvSpPr/>
          <p:nvPr userDrawn="1"/>
        </p:nvSpPr>
        <p:spPr>
          <a:xfrm>
            <a:off x="4175247"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cxnSp>
        <p:nvCxnSpPr>
          <p:cNvPr id="29" name="Connettore diritto 28">
            <a:extLst>
              <a:ext uri="{FF2B5EF4-FFF2-40B4-BE49-F238E27FC236}">
                <a16:creationId xmlns:a16="http://schemas.microsoft.com/office/drawing/2014/main" id="{175274AF-A160-4234-871A-D8C5B0DF011E}"/>
              </a:ext>
            </a:extLst>
          </p:cNvPr>
          <p:cNvCxnSpPr>
            <a:cxnSpLocks/>
          </p:cNvCxnSpPr>
          <p:nvPr userDrawn="1"/>
        </p:nvCxnSpPr>
        <p:spPr>
          <a:xfrm>
            <a:off x="8027765"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30" name="Segnaposto testo 6">
            <a:extLst>
              <a:ext uri="{FF2B5EF4-FFF2-40B4-BE49-F238E27FC236}">
                <a16:creationId xmlns:a16="http://schemas.microsoft.com/office/drawing/2014/main" id="{0C5DB749-C07B-4557-8B31-C5C44DDA999B}"/>
              </a:ext>
            </a:extLst>
          </p:cNvPr>
          <p:cNvSpPr>
            <a:spLocks noGrp="1"/>
          </p:cNvSpPr>
          <p:nvPr>
            <p:ph type="body" sz="quarter" idx="16"/>
          </p:nvPr>
        </p:nvSpPr>
        <p:spPr>
          <a:xfrm>
            <a:off x="4551535"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1" name="Segnaposto testo 9">
            <a:extLst>
              <a:ext uri="{FF2B5EF4-FFF2-40B4-BE49-F238E27FC236}">
                <a16:creationId xmlns:a16="http://schemas.microsoft.com/office/drawing/2014/main" id="{642D4EEC-FAC4-4C46-BB9F-3BA54588E412}"/>
              </a:ext>
            </a:extLst>
          </p:cNvPr>
          <p:cNvSpPr>
            <a:spLocks noGrp="1"/>
          </p:cNvSpPr>
          <p:nvPr>
            <p:ph type="body" sz="quarter" idx="17" hasCustomPrompt="1"/>
          </p:nvPr>
        </p:nvSpPr>
        <p:spPr>
          <a:xfrm>
            <a:off x="4551558"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32" name="Segnaposto testo 6">
            <a:extLst>
              <a:ext uri="{FF2B5EF4-FFF2-40B4-BE49-F238E27FC236}">
                <a16:creationId xmlns:a16="http://schemas.microsoft.com/office/drawing/2014/main" id="{8310C023-87FF-43B4-9428-3E2652BDB8FC}"/>
              </a:ext>
            </a:extLst>
          </p:cNvPr>
          <p:cNvSpPr>
            <a:spLocks noGrp="1"/>
          </p:cNvSpPr>
          <p:nvPr>
            <p:ph type="body" sz="quarter" idx="18"/>
          </p:nvPr>
        </p:nvSpPr>
        <p:spPr>
          <a:xfrm>
            <a:off x="8376189"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3" name="Segnaposto testo 9">
            <a:extLst>
              <a:ext uri="{FF2B5EF4-FFF2-40B4-BE49-F238E27FC236}">
                <a16:creationId xmlns:a16="http://schemas.microsoft.com/office/drawing/2014/main" id="{0FB8C8B8-D4F7-4669-8F3B-F456A7ECFC93}"/>
              </a:ext>
            </a:extLst>
          </p:cNvPr>
          <p:cNvSpPr>
            <a:spLocks noGrp="1"/>
          </p:cNvSpPr>
          <p:nvPr>
            <p:ph type="body" sz="quarter" idx="19" hasCustomPrompt="1"/>
          </p:nvPr>
        </p:nvSpPr>
        <p:spPr>
          <a:xfrm>
            <a:off x="8376212"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630994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gina grafica _ 4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8FA0BD9-9B61-44E2-8710-9FE19EE74CE1}"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39511"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3216275"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9EF945E3-FEE2-40A3-82CD-7811BFD88746}"/>
              </a:ext>
            </a:extLst>
          </p:cNvPr>
          <p:cNvCxnSpPr>
            <a:cxnSpLocks/>
          </p:cNvCxnSpPr>
          <p:nvPr userDrawn="1"/>
        </p:nvCxnSpPr>
        <p:spPr>
          <a:xfrm>
            <a:off x="8969803"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21" name="Segnaposto testo 6">
            <a:extLst>
              <a:ext uri="{FF2B5EF4-FFF2-40B4-BE49-F238E27FC236}">
                <a16:creationId xmlns:a16="http://schemas.microsoft.com/office/drawing/2014/main" id="{4DA14660-E3DE-4786-8628-2BDB623B542F}"/>
              </a:ext>
            </a:extLst>
          </p:cNvPr>
          <p:cNvSpPr>
            <a:spLocks noGrp="1"/>
          </p:cNvSpPr>
          <p:nvPr userDrawn="1">
            <p:ph type="body" sz="quarter" idx="16"/>
          </p:nvPr>
        </p:nvSpPr>
        <p:spPr>
          <a:xfrm>
            <a:off x="3414561"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2" name="Segnaposto testo 9">
            <a:extLst>
              <a:ext uri="{FF2B5EF4-FFF2-40B4-BE49-F238E27FC236}">
                <a16:creationId xmlns:a16="http://schemas.microsoft.com/office/drawing/2014/main" id="{38062A0A-3D00-4F2E-A78C-520C7A8814B0}"/>
              </a:ext>
            </a:extLst>
          </p:cNvPr>
          <p:cNvSpPr>
            <a:spLocks noGrp="1"/>
          </p:cNvSpPr>
          <p:nvPr userDrawn="1">
            <p:ph type="body" sz="quarter" idx="17" hasCustomPrompt="1"/>
          </p:nvPr>
        </p:nvSpPr>
        <p:spPr>
          <a:xfrm>
            <a:off x="3414584"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3" name="Segnaposto testo 6">
            <a:extLst>
              <a:ext uri="{FF2B5EF4-FFF2-40B4-BE49-F238E27FC236}">
                <a16:creationId xmlns:a16="http://schemas.microsoft.com/office/drawing/2014/main" id="{3FA3924C-C133-43D4-9617-6E7333D996FB}"/>
              </a:ext>
            </a:extLst>
          </p:cNvPr>
          <p:cNvSpPr>
            <a:spLocks noGrp="1"/>
          </p:cNvSpPr>
          <p:nvPr userDrawn="1">
            <p:ph type="body" sz="quarter" idx="18"/>
          </p:nvPr>
        </p:nvSpPr>
        <p:spPr>
          <a:xfrm>
            <a:off x="6250229"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4" name="Segnaposto testo 9">
            <a:extLst>
              <a:ext uri="{FF2B5EF4-FFF2-40B4-BE49-F238E27FC236}">
                <a16:creationId xmlns:a16="http://schemas.microsoft.com/office/drawing/2014/main" id="{4F293ED1-7D64-49B8-81A0-5F5FB11E3592}"/>
              </a:ext>
            </a:extLst>
          </p:cNvPr>
          <p:cNvSpPr>
            <a:spLocks noGrp="1"/>
          </p:cNvSpPr>
          <p:nvPr userDrawn="1">
            <p:ph type="body" sz="quarter" idx="19" hasCustomPrompt="1"/>
          </p:nvPr>
        </p:nvSpPr>
        <p:spPr>
          <a:xfrm>
            <a:off x="6250252"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5" name="Segnaposto testo 6">
            <a:extLst>
              <a:ext uri="{FF2B5EF4-FFF2-40B4-BE49-F238E27FC236}">
                <a16:creationId xmlns:a16="http://schemas.microsoft.com/office/drawing/2014/main" id="{34980872-E501-48A5-8B13-B7016BEEE029}"/>
              </a:ext>
            </a:extLst>
          </p:cNvPr>
          <p:cNvSpPr>
            <a:spLocks noGrp="1"/>
          </p:cNvSpPr>
          <p:nvPr userDrawn="1">
            <p:ph type="body" sz="quarter" idx="20"/>
          </p:nvPr>
        </p:nvSpPr>
        <p:spPr>
          <a:xfrm>
            <a:off x="9157816"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6" name="Segnaposto testo 9">
            <a:extLst>
              <a:ext uri="{FF2B5EF4-FFF2-40B4-BE49-F238E27FC236}">
                <a16:creationId xmlns:a16="http://schemas.microsoft.com/office/drawing/2014/main" id="{7359F283-E0AA-4871-A428-A58C8F3F0AAC}"/>
              </a:ext>
            </a:extLst>
          </p:cNvPr>
          <p:cNvSpPr>
            <a:spLocks noGrp="1"/>
          </p:cNvSpPr>
          <p:nvPr userDrawn="1">
            <p:ph type="body" sz="quarter" idx="21" hasCustomPrompt="1"/>
          </p:nvPr>
        </p:nvSpPr>
        <p:spPr>
          <a:xfrm>
            <a:off x="9157839"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7" name="Ovale 26">
            <a:extLst>
              <a:ext uri="{FF2B5EF4-FFF2-40B4-BE49-F238E27FC236}">
                <a16:creationId xmlns:a16="http://schemas.microsoft.com/office/drawing/2014/main" id="{101D1BE9-9067-430D-A318-4BC1405F006A}"/>
              </a:ext>
            </a:extLst>
          </p:cNvPr>
          <p:cNvSpPr/>
          <p:nvPr userDrawn="1"/>
        </p:nvSpPr>
        <p:spPr>
          <a:xfrm>
            <a:off x="3223388"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8" name="Ovale 27">
            <a:extLst>
              <a:ext uri="{FF2B5EF4-FFF2-40B4-BE49-F238E27FC236}">
                <a16:creationId xmlns:a16="http://schemas.microsoft.com/office/drawing/2014/main" id="{F88114C5-1930-4807-8B76-4565A5FFB9B5}"/>
              </a:ext>
            </a:extLst>
          </p:cNvPr>
          <p:cNvSpPr/>
          <p:nvPr userDrawn="1"/>
        </p:nvSpPr>
        <p:spPr>
          <a:xfrm>
            <a:off x="6089680"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9" name="Ovale 28">
            <a:extLst>
              <a:ext uri="{FF2B5EF4-FFF2-40B4-BE49-F238E27FC236}">
                <a16:creationId xmlns:a16="http://schemas.microsoft.com/office/drawing/2014/main" id="{E2D6333A-9B81-4325-A926-22F5E403D75F}"/>
              </a:ext>
            </a:extLst>
          </p:cNvPr>
          <p:cNvSpPr/>
          <p:nvPr userDrawn="1"/>
        </p:nvSpPr>
        <p:spPr>
          <a:xfrm>
            <a:off x="8964764"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Tree>
    <p:extLst>
      <p:ext uri="{BB962C8B-B14F-4D97-AF65-F5344CB8AC3E}">
        <p14:creationId xmlns:p14="http://schemas.microsoft.com/office/powerpoint/2010/main" val="2341040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gina Evidenza _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334963" y="1325365"/>
            <a:ext cx="11522075" cy="4222679"/>
          </a:xfrm>
        </p:spPr>
        <p:txBody>
          <a:bodyPr anchor="ctr"/>
          <a:lstStyle>
            <a:lvl1pPr>
              <a:defRPr sz="4000" b="0"/>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A3997587-D816-4137-96FE-D3AC0251E137}"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1366766" y="1325366"/>
            <a:ext cx="4222679" cy="4222679"/>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1325366"/>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5548045"/>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gina Evidenza _ 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763771" y="1775639"/>
            <a:ext cx="10664455" cy="2317896"/>
          </a:xfrm>
          <a:ln>
            <a:noFill/>
          </a:ln>
        </p:spPr>
        <p:txBody>
          <a:bodyPr anchor="b"/>
          <a:lstStyle>
            <a:lvl1pPr algn="ctr">
              <a:defRPr sz="4800" b="0">
                <a:solidFill>
                  <a:schemeClr val="bg1"/>
                </a:solidFill>
              </a:defRPr>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lvl1pPr>
              <a:defRPr>
                <a:solidFill>
                  <a:schemeClr val="bg1"/>
                </a:solidFill>
              </a:defRPr>
            </a:lvl1pPr>
          </a:lstStyle>
          <a:p>
            <a:fld id="{BD82207B-0F7A-4EA0-A81E-7849CE893C18}"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3233122" y="757946"/>
            <a:ext cx="5725755" cy="5725755"/>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729943"/>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648371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5FA801A9-B23D-4656-8AFA-3E413EDFA65F}"/>
              </a:ext>
            </a:extLst>
          </p:cNvPr>
          <p:cNvSpPr>
            <a:spLocks noGrp="1"/>
          </p:cNvSpPr>
          <p:nvPr>
            <p:ph type="body" sz="quarter" idx="13"/>
          </p:nvPr>
        </p:nvSpPr>
        <p:spPr>
          <a:xfrm>
            <a:off x="763588" y="4536830"/>
            <a:ext cx="10664825" cy="601907"/>
          </a:xfrm>
        </p:spPr>
        <p:txBody>
          <a:bodyPr/>
          <a:lstStyle>
            <a:lvl1pPr algn="ctr">
              <a:defRPr>
                <a:solidFill>
                  <a:schemeClr val="bg1"/>
                </a:solidFill>
              </a:defRPr>
            </a:lvl1pPr>
          </a:lstStyle>
          <a:p>
            <a:pPr lvl="0"/>
            <a:endParaRPr lang="it-IT" dirty="0"/>
          </a:p>
        </p:txBody>
      </p:sp>
    </p:spTree>
    <p:extLst>
      <p:ext uri="{BB962C8B-B14F-4D97-AF65-F5344CB8AC3E}">
        <p14:creationId xmlns:p14="http://schemas.microsoft.com/office/powerpoint/2010/main" val="395612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A">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2" name="Tema / Titolo / Docente  |  00. 00. 0000">
            <a:extLst>
              <a:ext uri="{FF2B5EF4-FFF2-40B4-BE49-F238E27FC236}">
                <a16:creationId xmlns:a16="http://schemas.microsoft.com/office/drawing/2014/main" id="{99FF4CA3-BA67-0511-3FE3-11769597A30E}"/>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rgbClr val="FFFFFF"/>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 name="Titolo 5">
            <a:extLst>
              <a:ext uri="{FF2B5EF4-FFF2-40B4-BE49-F238E27FC236}">
                <a16:creationId xmlns:a16="http://schemas.microsoft.com/office/drawing/2014/main" id="{5660309B-4011-4FF9-71E9-5BC51EF56DF6}"/>
              </a:ext>
            </a:extLst>
          </p:cNvPr>
          <p:cNvSpPr>
            <a:spLocks noGrp="1"/>
          </p:cNvSpPr>
          <p:nvPr>
            <p:ph type="title" hasCustomPrompt="1"/>
          </p:nvPr>
        </p:nvSpPr>
        <p:spPr>
          <a:xfrm>
            <a:off x="603287" y="2853390"/>
            <a:ext cx="6768473" cy="2324100"/>
          </a:xfrm>
        </p:spPr>
        <p:txBody>
          <a:bodyPr lIns="0" tIns="360000" rIns="0" bIns="0" anchor="t"/>
          <a:lstStyle>
            <a:lvl1pPr>
              <a:defRPr lang="it-IT" dirty="0">
                <a:solidFill>
                  <a:schemeClr val="bg1"/>
                </a:solidFill>
              </a:defRPr>
            </a:lvl1pPr>
          </a:lstStyle>
          <a:p>
            <a:r>
              <a:rPr lang="it-IT" dirty="0"/>
              <a:t>Inserire titolo</a:t>
            </a:r>
          </a:p>
        </p:txBody>
      </p:sp>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8"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59558"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Elemento grafico 13">
            <a:extLst>
              <a:ext uri="{FF2B5EF4-FFF2-40B4-BE49-F238E27FC236}">
                <a16:creationId xmlns:a16="http://schemas.microsoft.com/office/drawing/2014/main" id="{96DD59D6-FA30-4BBD-9323-B5B02742E0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209058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36" name="Ovale 35">
            <a:extLst>
              <a:ext uri="{FF2B5EF4-FFF2-40B4-BE49-F238E27FC236}">
                <a16:creationId xmlns:a16="http://schemas.microsoft.com/office/drawing/2014/main" id="{51B3AA80-97EC-50CB-4FE0-29FF43A159AF}"/>
              </a:ext>
            </a:extLst>
          </p:cNvPr>
          <p:cNvSpPr/>
          <p:nvPr userDrawn="1"/>
        </p:nvSpPr>
        <p:spPr>
          <a:xfrm>
            <a:off x="2609" y="-5443635"/>
            <a:ext cx="10887979" cy="10887270"/>
          </a:xfrm>
          <a:prstGeom prst="ellipse">
            <a:avLst/>
          </a:prstGeom>
          <a:gradFill flip="none" rotWithShape="1">
            <a:gsLst>
              <a:gs pos="38000">
                <a:schemeClr val="tx1">
                  <a:lumMod val="0"/>
                  <a:lumOff val="100000"/>
                  <a:alpha val="1100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8" name="Ovale 37">
            <a:extLst>
              <a:ext uri="{FF2B5EF4-FFF2-40B4-BE49-F238E27FC236}">
                <a16:creationId xmlns:a16="http://schemas.microsoft.com/office/drawing/2014/main" id="{0F01AAD3-5366-6929-C4BA-2E51CD3F31D4}"/>
              </a:ext>
            </a:extLst>
          </p:cNvPr>
          <p:cNvSpPr/>
          <p:nvPr userDrawn="1"/>
        </p:nvSpPr>
        <p:spPr>
          <a:xfrm rot="19314398">
            <a:off x="2609" y="5468773"/>
            <a:ext cx="10887979" cy="10887270"/>
          </a:xfrm>
          <a:prstGeom prst="ellipse">
            <a:avLst/>
          </a:prstGeom>
          <a:gradFill flip="none" rotWithShape="1">
            <a:gsLst>
              <a:gs pos="38000">
                <a:schemeClr val="tx1">
                  <a:lumMod val="0"/>
                  <a:lumOff val="100000"/>
                  <a:alpha val="10301"/>
                </a:schemeClr>
              </a:gs>
              <a:gs pos="82000">
                <a:schemeClr val="accent3">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Linea">
            <a:extLst>
              <a:ext uri="{FF2B5EF4-FFF2-40B4-BE49-F238E27FC236}">
                <a16:creationId xmlns:a16="http://schemas.microsoft.com/office/drawing/2014/main" id="{2889EA06-D03D-AD37-B610-762B18DC9D96}"/>
              </a:ext>
            </a:extLst>
          </p:cNvPr>
          <p:cNvSpPr/>
          <p:nvPr userDrawn="1"/>
        </p:nvSpPr>
        <p:spPr>
          <a:xfrm rot="10800000" flipH="1">
            <a:off x="10895557" y="1057"/>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11" name="Linea">
            <a:extLst>
              <a:ext uri="{FF2B5EF4-FFF2-40B4-BE49-F238E27FC236}">
                <a16:creationId xmlns:a16="http://schemas.microsoft.com/office/drawing/2014/main" id="{1C01A8D5-245E-26D8-2ECA-82D4764647AF}"/>
              </a:ext>
            </a:extLst>
          </p:cNvPr>
          <p:cNvSpPr/>
          <p:nvPr userDrawn="1"/>
        </p:nvSpPr>
        <p:spPr>
          <a:xfrm rot="10800000">
            <a:off x="-3064" y="5436688"/>
            <a:ext cx="12198128" cy="1"/>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4" name="Titolo 5">
            <a:extLst>
              <a:ext uri="{FF2B5EF4-FFF2-40B4-BE49-F238E27FC236}">
                <a16:creationId xmlns:a16="http://schemas.microsoft.com/office/drawing/2014/main" id="{7A3C36CA-9D5D-490C-3E31-571AF7EC542E}"/>
              </a:ext>
            </a:extLst>
          </p:cNvPr>
          <p:cNvSpPr>
            <a:spLocks noGrp="1"/>
          </p:cNvSpPr>
          <p:nvPr>
            <p:ph type="title" hasCustomPrompt="1"/>
          </p:nvPr>
        </p:nvSpPr>
        <p:spPr>
          <a:xfrm>
            <a:off x="593376" y="2970949"/>
            <a:ext cx="10297220" cy="1979441"/>
          </a:xfrm>
          <a:prstGeom prst="rect">
            <a:avLst/>
          </a:prstGeom>
        </p:spPr>
        <p:txBody>
          <a:bodyPr lIns="0" tIns="360000" rIns="0" bIns="0" anchor="b"/>
          <a:lstStyle>
            <a:lvl1pPr>
              <a:defRPr>
                <a:solidFill>
                  <a:schemeClr val="bg1"/>
                </a:solidFill>
              </a:defRPr>
            </a:lvl1pPr>
          </a:lstStyle>
          <a:p>
            <a:r>
              <a:rPr lang="it-IT" dirty="0"/>
              <a:t>Inserire titolo</a:t>
            </a:r>
            <a:br>
              <a:rPr lang="it-IT" dirty="0"/>
            </a:br>
            <a:r>
              <a:rPr lang="it-IT" dirty="0"/>
              <a:t>Presentazione</a:t>
            </a:r>
          </a:p>
        </p:txBody>
      </p:sp>
      <p:sp>
        <p:nvSpPr>
          <p:cNvPr id="25" name="Tema / Titolo / Docente  |  00. 00. 0000">
            <a:extLst>
              <a:ext uri="{FF2B5EF4-FFF2-40B4-BE49-F238E27FC236}">
                <a16:creationId xmlns:a16="http://schemas.microsoft.com/office/drawing/2014/main" id="{A4A528BE-7AD2-13B5-15DC-484153FDCFB1}"/>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pic>
        <p:nvPicPr>
          <p:cNvPr id="14" name="Elemento grafico 13">
            <a:extLst>
              <a:ext uri="{FF2B5EF4-FFF2-40B4-BE49-F238E27FC236}">
                <a16:creationId xmlns:a16="http://schemas.microsoft.com/office/drawing/2014/main" id="{606C5E15-79D3-4DBA-B886-216D082B1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235501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C">
    <p:bg>
      <p:bgPr>
        <a:gradFill>
          <a:gsLst>
            <a:gs pos="68000">
              <a:schemeClr val="accent3"/>
            </a:gs>
            <a:gs pos="100000">
              <a:schemeClr val="bg1"/>
            </a:gs>
            <a:gs pos="27000">
              <a:schemeClr val="accent1"/>
            </a:gs>
          </a:gsLst>
          <a:lin ang="5400000" scaled="0"/>
        </a:gradFill>
        <a:effectLst/>
      </p:bgPr>
    </p:bg>
    <p:spTree>
      <p:nvGrpSpPr>
        <p:cNvPr id="1" name=""/>
        <p:cNvGrpSpPr/>
        <p:nvPr/>
      </p:nvGrpSpPr>
      <p:grpSpPr>
        <a:xfrm>
          <a:off x="0" y="0"/>
          <a:ext cx="0" cy="0"/>
          <a:chOff x="0" y="0"/>
          <a:chExt cx="0" cy="0"/>
        </a:xfrm>
      </p:grpSpPr>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6894110"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1" name="Cerchio">
            <a:extLst>
              <a:ext uri="{FF2B5EF4-FFF2-40B4-BE49-F238E27FC236}">
                <a16:creationId xmlns:a16="http://schemas.microsoft.com/office/drawing/2014/main" id="{A9903704-CFC7-476C-9852-F48766C69614}"/>
              </a:ext>
            </a:extLst>
          </p:cNvPr>
          <p:cNvSpPr/>
          <p:nvPr userDrawn="1"/>
        </p:nvSpPr>
        <p:spPr>
          <a:xfrm rot="10800000">
            <a:off x="7559558" y="-2130267"/>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32" name="Cerchio">
            <a:extLst>
              <a:ext uri="{FF2B5EF4-FFF2-40B4-BE49-F238E27FC236}">
                <a16:creationId xmlns:a16="http://schemas.microsoft.com/office/drawing/2014/main" id="{A6756836-4360-4832-91E9-DC1FED362D89}"/>
              </a:ext>
            </a:extLst>
          </p:cNvPr>
          <p:cNvSpPr/>
          <p:nvPr userDrawn="1"/>
        </p:nvSpPr>
        <p:spPr>
          <a:xfrm>
            <a:off x="7559558" y="1879907"/>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33" name="Connettore diritto 32">
            <a:extLst>
              <a:ext uri="{FF2B5EF4-FFF2-40B4-BE49-F238E27FC236}">
                <a16:creationId xmlns:a16="http://schemas.microsoft.com/office/drawing/2014/main" id="{21D738D7-7E88-4675-A0EF-E3BAD613F5D5}"/>
              </a:ext>
            </a:extLst>
          </p:cNvPr>
          <p:cNvCxnSpPr>
            <a:cxnSpLocks/>
          </p:cNvCxnSpPr>
          <p:nvPr userDrawn="1"/>
        </p:nvCxnSpPr>
        <p:spPr>
          <a:xfrm>
            <a:off x="11569992"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F9039971-82D3-47A9-A22B-57F88091170C}"/>
              </a:ext>
            </a:extLst>
          </p:cNvPr>
          <p:cNvCxnSpPr>
            <a:cxnSpLocks/>
          </p:cNvCxnSpPr>
          <p:nvPr userDrawn="1"/>
        </p:nvCxnSpPr>
        <p:spPr>
          <a:xfrm>
            <a:off x="7559558"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46E7D75-6D87-4823-9E66-BDAA6D07313A}"/>
              </a:ext>
            </a:extLst>
          </p:cNvPr>
          <p:cNvCxnSpPr>
            <a:cxnSpLocks/>
          </p:cNvCxnSpPr>
          <p:nvPr userDrawn="1"/>
        </p:nvCxnSpPr>
        <p:spPr>
          <a:xfrm>
            <a:off x="0" y="1879907"/>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Elemento grafico 26">
            <a:extLst>
              <a:ext uri="{FF2B5EF4-FFF2-40B4-BE49-F238E27FC236}">
                <a16:creationId xmlns:a16="http://schemas.microsoft.com/office/drawing/2014/main" id="{FF578DCB-6598-48EB-937C-141C852D44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2185500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D">
    <p:bg>
      <p:bgPr>
        <a:gradFill>
          <a:gsLst>
            <a:gs pos="100000">
              <a:srgbClr val="8795A8"/>
            </a:gs>
            <a:gs pos="27000">
              <a:srgbClr val="102C53"/>
            </a:gs>
          </a:gsLst>
          <a:lin ang="5400000" scaled="0"/>
        </a:gradFill>
        <a:effectLst/>
      </p:bgPr>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0F18E289-8097-CB41-B2E0-E50D794D361D}"/>
              </a:ext>
            </a:extLst>
          </p:cNvPr>
          <p:cNvSpPr/>
          <p:nvPr userDrawn="1"/>
        </p:nvSpPr>
        <p:spPr>
          <a:xfrm>
            <a:off x="2609" y="142451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62" name="Linea">
            <a:extLst>
              <a:ext uri="{FF2B5EF4-FFF2-40B4-BE49-F238E27FC236}">
                <a16:creationId xmlns:a16="http://schemas.microsoft.com/office/drawing/2014/main" id="{54CC51DA-C723-F8DB-C158-F298D04F09C3}"/>
              </a:ext>
            </a:extLst>
          </p:cNvPr>
          <p:cNvSpPr/>
          <p:nvPr userDrawn="1"/>
        </p:nvSpPr>
        <p:spPr>
          <a:xfrm>
            <a:off x="0" y="1416971"/>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3" name="Linea">
            <a:extLst>
              <a:ext uri="{FF2B5EF4-FFF2-40B4-BE49-F238E27FC236}">
                <a16:creationId xmlns:a16="http://schemas.microsoft.com/office/drawing/2014/main" id="{212AA810-2E06-6DB2-CF2D-E8B825DA18E6}"/>
              </a:ext>
            </a:extLst>
          </p:cNvPr>
          <p:cNvSpPr/>
          <p:nvPr userDrawn="1"/>
        </p:nvSpPr>
        <p:spPr>
          <a:xfrm rot="10800000" flipH="1">
            <a:off x="10895557" y="-1590"/>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8" name="Ovale 27">
            <a:extLst>
              <a:ext uri="{FF2B5EF4-FFF2-40B4-BE49-F238E27FC236}">
                <a16:creationId xmlns:a16="http://schemas.microsoft.com/office/drawing/2014/main" id="{1526C403-D8EF-49F4-AE98-8D0CC36DA1EF}"/>
              </a:ext>
            </a:extLst>
          </p:cNvPr>
          <p:cNvSpPr/>
          <p:nvPr userDrawn="1"/>
        </p:nvSpPr>
        <p:spPr>
          <a:xfrm>
            <a:off x="2609" y="-947029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pic>
        <p:nvPicPr>
          <p:cNvPr id="27" name="Elemento grafico 26">
            <a:extLst>
              <a:ext uri="{FF2B5EF4-FFF2-40B4-BE49-F238E27FC236}">
                <a16:creationId xmlns:a16="http://schemas.microsoft.com/office/drawing/2014/main" id="{73E11A02-42E0-4BB1-B98B-BE09A4A6F5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955267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E">
    <p:bg>
      <p:bgPr>
        <a:solidFill>
          <a:schemeClr val="bg1"/>
        </a:solidFill>
        <a:effectLst/>
      </p:bgPr>
    </p:bg>
    <p:spTree>
      <p:nvGrpSpPr>
        <p:cNvPr id="1" name=""/>
        <p:cNvGrpSpPr/>
        <p:nvPr/>
      </p:nvGrpSpPr>
      <p:grpSpPr>
        <a:xfrm>
          <a:off x="0" y="0"/>
          <a:ext cx="0" cy="0"/>
          <a:chOff x="0" y="0"/>
          <a:chExt cx="0" cy="0"/>
        </a:xfrm>
      </p:grpSpPr>
      <p:sp>
        <p:nvSpPr>
          <p:cNvPr id="11" name="Linea">
            <a:extLst>
              <a:ext uri="{FF2B5EF4-FFF2-40B4-BE49-F238E27FC236}">
                <a16:creationId xmlns:a16="http://schemas.microsoft.com/office/drawing/2014/main" id="{06A5565B-3792-761F-D5E8-89E83049F337}"/>
              </a:ext>
            </a:extLst>
          </p:cNvPr>
          <p:cNvSpPr/>
          <p:nvPr userDrawn="1"/>
        </p:nvSpPr>
        <p:spPr>
          <a:xfrm>
            <a:off x="0" y="3429000"/>
            <a:ext cx="12192795" cy="0"/>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2" name="Linea">
            <a:extLst>
              <a:ext uri="{FF2B5EF4-FFF2-40B4-BE49-F238E27FC236}">
                <a16:creationId xmlns:a16="http://schemas.microsoft.com/office/drawing/2014/main" id="{39CEE595-3918-20DF-0A93-E1BE36E4BCF4}"/>
              </a:ext>
            </a:extLst>
          </p:cNvPr>
          <p:cNvSpPr/>
          <p:nvPr userDrawn="1"/>
        </p:nvSpPr>
        <p:spPr>
          <a:xfrm flipV="1">
            <a:off x="11566815"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3" name="Linea">
            <a:extLst>
              <a:ext uri="{FF2B5EF4-FFF2-40B4-BE49-F238E27FC236}">
                <a16:creationId xmlns:a16="http://schemas.microsoft.com/office/drawing/2014/main" id="{1FF15F9B-EC12-8E00-194B-C92BF9532474}"/>
              </a:ext>
            </a:extLst>
          </p:cNvPr>
          <p:cNvSpPr/>
          <p:nvPr userDrawn="1"/>
        </p:nvSpPr>
        <p:spPr>
          <a:xfrm flipV="1">
            <a:off x="7562733"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4" name="Tema / Titolo / Docente  |  00. 00. 0000">
            <a:extLst>
              <a:ext uri="{FF2B5EF4-FFF2-40B4-BE49-F238E27FC236}">
                <a16:creationId xmlns:a16="http://schemas.microsoft.com/office/drawing/2014/main" id="{1DCB0E58-CB34-9BB0-27A9-F358FEB81E9A}"/>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7" name="Titolo 5">
            <a:extLst>
              <a:ext uri="{FF2B5EF4-FFF2-40B4-BE49-F238E27FC236}">
                <a16:creationId xmlns:a16="http://schemas.microsoft.com/office/drawing/2014/main" id="{4DAF60AC-FCFA-4F79-8AA6-85AC61BFAA4D}"/>
              </a:ext>
            </a:extLst>
          </p:cNvPr>
          <p:cNvSpPr>
            <a:spLocks noGrp="1"/>
          </p:cNvSpPr>
          <p:nvPr>
            <p:ph type="title" hasCustomPrompt="1"/>
          </p:nvPr>
        </p:nvSpPr>
        <p:spPr>
          <a:xfrm>
            <a:off x="603287" y="3429000"/>
            <a:ext cx="6953096" cy="2324100"/>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21" name="Cerchio">
            <a:extLst>
              <a:ext uri="{FF2B5EF4-FFF2-40B4-BE49-F238E27FC236}">
                <a16:creationId xmlns:a16="http://schemas.microsoft.com/office/drawing/2014/main" id="{6E7576C8-25DA-044B-E1DD-8104EE1A54CF}"/>
              </a:ext>
            </a:extLst>
          </p:cNvPr>
          <p:cNvSpPr/>
          <p:nvPr userDrawn="1"/>
        </p:nvSpPr>
        <p:spPr>
          <a:xfrm rot="5400000">
            <a:off x="7572787" y="-581302"/>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sp>
        <p:nvSpPr>
          <p:cNvPr id="22" name="Cerchio">
            <a:extLst>
              <a:ext uri="{FF2B5EF4-FFF2-40B4-BE49-F238E27FC236}">
                <a16:creationId xmlns:a16="http://schemas.microsoft.com/office/drawing/2014/main" id="{30211EF7-C505-8055-D080-3F3D88BB6BE8}"/>
              </a:ext>
            </a:extLst>
          </p:cNvPr>
          <p:cNvSpPr/>
          <p:nvPr userDrawn="1"/>
        </p:nvSpPr>
        <p:spPr>
          <a:xfrm rot="16200000">
            <a:off x="7572787" y="3428871"/>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pic>
        <p:nvPicPr>
          <p:cNvPr id="3" name="Elemento grafico 2">
            <a:extLst>
              <a:ext uri="{FF2B5EF4-FFF2-40B4-BE49-F238E27FC236}">
                <a16:creationId xmlns:a16="http://schemas.microsoft.com/office/drawing/2014/main" id="{51B1F0B2-95BC-48D0-A4B9-DD912BE07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559" y="557094"/>
            <a:ext cx="2088000" cy="676394"/>
          </a:xfrm>
          <a:prstGeom prst="rect">
            <a:avLst/>
          </a:prstGeom>
        </p:spPr>
      </p:pic>
    </p:spTree>
    <p:extLst>
      <p:ext uri="{BB962C8B-B14F-4D97-AF65-F5344CB8AC3E}">
        <p14:creationId xmlns:p14="http://schemas.microsoft.com/office/powerpoint/2010/main" val="1329788427"/>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sorio_A">
    <p:bg>
      <p:bgPr>
        <a:solidFill>
          <a:schemeClr val="accent1"/>
        </a:solidFill>
        <a:effectLst/>
      </p:bgPr>
    </p:bg>
    <p:spTree>
      <p:nvGrpSpPr>
        <p:cNvPr id="1" name=""/>
        <p:cNvGrpSpPr/>
        <p:nvPr/>
      </p:nvGrpSpPr>
      <p:grpSpPr>
        <a:xfrm>
          <a:off x="0" y="0"/>
          <a:ext cx="0" cy="0"/>
          <a:chOff x="0" y="0"/>
          <a:chExt cx="0" cy="0"/>
        </a:xfrm>
      </p:grpSpPr>
      <p:sp>
        <p:nvSpPr>
          <p:cNvPr id="11" name="Ovale 10">
            <a:extLst>
              <a:ext uri="{FF2B5EF4-FFF2-40B4-BE49-F238E27FC236}">
                <a16:creationId xmlns:a16="http://schemas.microsoft.com/office/drawing/2014/main" id="{35E14663-8764-4DCE-B9CB-7C9A4CEA9BB5}"/>
              </a:ext>
            </a:extLst>
          </p:cNvPr>
          <p:cNvSpPr/>
          <p:nvPr userDrawn="1"/>
        </p:nvSpPr>
        <p:spPr>
          <a:xfrm rot="6083929">
            <a:off x="1311375" y="1414011"/>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9831DC3A-B058-4F4B-840A-CA8BF920460F}" type="datetime1">
              <a:rPr lang="it-IT" smtClean="0"/>
              <a:t>20/06/2025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765931" y="3961597"/>
            <a:ext cx="3091107"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05185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F">
    <p:bg>
      <p:bgPr>
        <a:solidFill>
          <a:schemeClr val="bg1"/>
        </a:solidFill>
        <a:effectLst/>
      </p:bgPr>
    </p:bg>
    <p:spTree>
      <p:nvGrpSpPr>
        <p:cNvPr id="1" name=""/>
        <p:cNvGrpSpPr/>
        <p:nvPr/>
      </p:nvGrpSpPr>
      <p:grpSpPr>
        <a:xfrm>
          <a:off x="0" y="0"/>
          <a:ext cx="0" cy="0"/>
          <a:chOff x="0" y="0"/>
          <a:chExt cx="0" cy="0"/>
        </a:xfrm>
      </p:grpSpPr>
      <p:pic>
        <p:nvPicPr>
          <p:cNvPr id="19" name="studente-6.jpg">
            <a:extLst>
              <a:ext uri="{FF2B5EF4-FFF2-40B4-BE49-F238E27FC236}">
                <a16:creationId xmlns:a16="http://schemas.microsoft.com/office/drawing/2014/main" id="{DA0DDB76-F351-4164-94AE-C6D2D1E45FB4}"/>
              </a:ext>
            </a:extLst>
          </p:cNvPr>
          <p:cNvPicPr>
            <a:picLocks noChangeAspect="1"/>
          </p:cNvPicPr>
          <p:nvPr userDrawn="1"/>
        </p:nvPicPr>
        <p:blipFill>
          <a:blip r:embed="rId2">
            <a:extLst>
              <a:ext uri="{28A0092B-C50C-407E-A947-70E740481C1C}">
                <a14:useLocalDpi xmlns:a14="http://schemas.microsoft.com/office/drawing/2010/main" val="0"/>
              </a:ext>
            </a:extLst>
          </a:blip>
          <a:srcRect t="7868" b="7868"/>
          <a:stretch/>
        </p:blipFill>
        <p:spPr>
          <a:xfrm>
            <a:off x="1" y="-15446"/>
            <a:ext cx="12202569" cy="6873447"/>
          </a:xfrm>
          <a:prstGeom prst="rect">
            <a:avLst/>
          </a:prstGeom>
        </p:spPr>
      </p:pic>
      <p:sp>
        <p:nvSpPr>
          <p:cNvPr id="12" name="Rettangolo">
            <a:extLst>
              <a:ext uri="{FF2B5EF4-FFF2-40B4-BE49-F238E27FC236}">
                <a16:creationId xmlns:a16="http://schemas.microsoft.com/office/drawing/2014/main" id="{A66CE9DD-F14C-4A96-8D86-1FA07F6449E0}"/>
              </a:ext>
            </a:extLst>
          </p:cNvPr>
          <p:cNvSpPr/>
          <p:nvPr userDrawn="1"/>
        </p:nvSpPr>
        <p:spPr>
          <a:xfrm>
            <a:off x="0" y="0"/>
            <a:ext cx="12212345" cy="6858000"/>
          </a:xfrm>
          <a:prstGeom prst="rect">
            <a:avLst/>
          </a:prstGeom>
          <a:gradFill flip="none" rotWithShape="1">
            <a:gsLst>
              <a:gs pos="0">
                <a:srgbClr val="FFFFFF">
                  <a:alpha val="0"/>
                </a:srgbClr>
              </a:gs>
              <a:gs pos="72000">
                <a:srgbClr val="FFFFFF"/>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accent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tx2">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18900000">
            <a:off x="-172754" y="1980994"/>
            <a:ext cx="10887979" cy="10887270"/>
          </a:xfrm>
          <a:prstGeom prst="ellipse">
            <a:avLst/>
          </a:prstGeom>
          <a:gradFill flip="none" rotWithShape="1">
            <a:gsLst>
              <a:gs pos="85000">
                <a:srgbClr val="FFFFFF">
                  <a:alpha val="0"/>
                </a:srgbClr>
              </a:gs>
              <a:gs pos="0">
                <a:schemeClr val="accent3"/>
              </a:gs>
              <a:gs pos="100000">
                <a:schemeClr val="accent1"/>
              </a:gs>
            </a:gsLst>
            <a:path path="circle">
              <a:fillToRect l="100000" t="100000"/>
            </a:path>
            <a:tileRect r="-100000" b="-100000"/>
          </a:gradFill>
          <a:ln w="12700">
            <a:miter lim="400000"/>
          </a:ln>
        </p:spPr>
        <p:txBody>
          <a:bodyPr lIns="25400" tIns="25400" rIns="25400" bIns="25400" anchor="ctr"/>
          <a:lstStyle/>
          <a:p>
            <a:pPr lvl="0" algn="ctr" defTabSz="412756"/>
            <a:endParaRPr lang="it-IT" sz="1600" dirty="0">
              <a:solidFill>
                <a:srgbClr val="FFFFFF"/>
              </a:solidFill>
              <a:latin typeface="Manrope" pitchFamily="2" charset="0"/>
              <a:cs typeface="Arial" panose="020B0604020202020204" pitchFamily="34"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tx2"/>
                </a:solidFill>
              </a:defRPr>
            </a:lvl1pPr>
          </a:lstStyle>
          <a:p>
            <a:pPr lvl="0"/>
            <a:r>
              <a:rPr lang="it-IT" dirty="0"/>
              <a:t>Sottotitolo</a:t>
            </a:r>
          </a:p>
        </p:txBody>
      </p:sp>
      <p:pic>
        <p:nvPicPr>
          <p:cNvPr id="13" name="Elemento grafico 12">
            <a:extLst>
              <a:ext uri="{FF2B5EF4-FFF2-40B4-BE49-F238E27FC236}">
                <a16:creationId xmlns:a16="http://schemas.microsoft.com/office/drawing/2014/main" id="{FD1FC0B6-D466-4AA7-8BF6-E6C5BD1539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547557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G">
    <p:bg>
      <p:bgPr>
        <a:solidFill>
          <a:schemeClr val="tx1"/>
        </a:solidFill>
        <a:effectLst/>
      </p:bgPr>
    </p:bg>
    <p:spTree>
      <p:nvGrpSpPr>
        <p:cNvPr id="1" name=""/>
        <p:cNvGrpSpPr/>
        <p:nvPr/>
      </p:nvGrpSpPr>
      <p:grpSpPr>
        <a:xfrm>
          <a:off x="0" y="0"/>
          <a:ext cx="0" cy="0"/>
          <a:chOff x="0" y="0"/>
          <a:chExt cx="0" cy="0"/>
        </a:xfrm>
      </p:grpSpPr>
      <p:pic>
        <p:nvPicPr>
          <p:cNvPr id="2" name="studente-6.jpg">
            <a:extLst>
              <a:ext uri="{FF2B5EF4-FFF2-40B4-BE49-F238E27FC236}">
                <a16:creationId xmlns:a16="http://schemas.microsoft.com/office/drawing/2014/main" id="{9A8088A1-BE02-A45C-F2B7-D9182C7D25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 t="901" r="14721" b="26146"/>
          <a:stretch/>
        </p:blipFill>
        <p:spPr>
          <a:xfrm>
            <a:off x="1" y="-15446"/>
            <a:ext cx="12202569" cy="6873447"/>
          </a:xfrm>
          <a:prstGeom prst="rect">
            <a:avLst/>
          </a:prstGeom>
        </p:spPr>
      </p:pic>
      <p:sp>
        <p:nvSpPr>
          <p:cNvPr id="13" name="Rettangolo">
            <a:extLst>
              <a:ext uri="{FF2B5EF4-FFF2-40B4-BE49-F238E27FC236}">
                <a16:creationId xmlns:a16="http://schemas.microsoft.com/office/drawing/2014/main" id="{C0958222-67A2-407E-B29D-7EAE366C03C4}"/>
              </a:ext>
            </a:extLst>
          </p:cNvPr>
          <p:cNvSpPr/>
          <p:nvPr userDrawn="1"/>
        </p:nvSpPr>
        <p:spPr>
          <a:xfrm>
            <a:off x="-9775" y="0"/>
            <a:ext cx="12212345" cy="6858000"/>
          </a:xfrm>
          <a:prstGeom prst="rect">
            <a:avLst/>
          </a:prstGeom>
          <a:gradFill flip="none" rotWithShape="1">
            <a:gsLst>
              <a:gs pos="0">
                <a:srgbClr val="FFFFFF">
                  <a:alpha val="0"/>
                </a:srgbClr>
              </a:gs>
              <a:gs pos="46000">
                <a:schemeClr val="accent1">
                  <a:alpha val="40000"/>
                </a:schemeClr>
              </a:gs>
              <a:gs pos="72000">
                <a:schemeClr val="accent1"/>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20927104">
            <a:off x="-172754" y="1980994"/>
            <a:ext cx="10887979" cy="10887270"/>
          </a:xfrm>
          <a:prstGeom prst="ellipse">
            <a:avLst/>
          </a:prstGeom>
          <a:gradFill flip="none" rotWithShape="1">
            <a:gsLst>
              <a:gs pos="9000">
                <a:schemeClr val="bg1">
                  <a:alpha val="40000"/>
                </a:schemeClr>
              </a:gs>
              <a:gs pos="8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it-IT" sz="900" dirty="0">
              <a:latin typeface="Manrope" pitchFamily="2"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5" y="3448466"/>
            <a:ext cx="9719547" cy="2108271"/>
          </a:xfrm>
          <a:prstGeom prst="rect">
            <a:avLst/>
          </a:prstGeom>
        </p:spPr>
        <p:txBody>
          <a:bodyPr lIns="0" tIns="360000" rIns="0" bIns="0" anchor="t"/>
          <a:lstStyle>
            <a:lvl1pPr>
              <a:defRPr>
                <a:solidFill>
                  <a:schemeClr val="bg1"/>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bg1"/>
                </a:solidFill>
              </a:defRPr>
            </a:lvl1pPr>
          </a:lstStyle>
          <a:p>
            <a:pPr lvl="0"/>
            <a:r>
              <a:rPr lang="it-IT" dirty="0"/>
              <a:t>Sottotitolo</a:t>
            </a:r>
          </a:p>
        </p:txBody>
      </p:sp>
      <p:pic>
        <p:nvPicPr>
          <p:cNvPr id="20" name="Elemento grafico 19">
            <a:extLst>
              <a:ext uri="{FF2B5EF4-FFF2-40B4-BE49-F238E27FC236}">
                <a16:creationId xmlns:a16="http://schemas.microsoft.com/office/drawing/2014/main" id="{C25B4BF5-56C8-4835-8120-0EDA4A4098C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96842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Finale">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1109DBD9-E7E8-4D94-8FA4-DE3F5B0CDE0B}"/>
              </a:ext>
            </a:extLst>
          </p:cNvPr>
          <p:cNvSpPr>
            <a:spLocks noGrp="1"/>
          </p:cNvSpPr>
          <p:nvPr>
            <p:ph type="body" sz="quarter" idx="23" hasCustomPrompt="1"/>
          </p:nvPr>
        </p:nvSpPr>
        <p:spPr>
          <a:xfrm>
            <a:off x="600075" y="5231876"/>
            <a:ext cx="3866418" cy="1016547"/>
          </a:xfrm>
        </p:spPr>
        <p:txBody>
          <a:bodyPr anchor="b">
            <a:normAutofit/>
          </a:bodyPr>
          <a:lstStyle>
            <a:lvl1pPr>
              <a:lnSpc>
                <a:spcPct val="120000"/>
              </a:lnSpc>
              <a:spcBef>
                <a:spcPts val="0"/>
              </a:spcBef>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Via</a:t>
            </a:r>
          </a:p>
          <a:p>
            <a:pPr lvl="0"/>
            <a:r>
              <a:rPr lang="it-IT" dirty="0"/>
              <a:t>T</a:t>
            </a:r>
          </a:p>
          <a:p>
            <a:pPr lvl="0"/>
            <a:r>
              <a:rPr lang="it-IT" dirty="0"/>
              <a:t>@ </a:t>
            </a:r>
          </a:p>
          <a:p>
            <a:pPr lvl="0"/>
            <a:r>
              <a:rPr lang="it-IT" dirty="0" err="1"/>
              <a:t>wwww</a:t>
            </a:r>
            <a:r>
              <a:rPr lang="it-IT" dirty="0"/>
              <a:t>.</a:t>
            </a:r>
          </a:p>
        </p:txBody>
      </p:sp>
      <p:sp>
        <p:nvSpPr>
          <p:cNvPr id="12" name="CasellaDiTesto 11">
            <a:extLst>
              <a:ext uri="{FF2B5EF4-FFF2-40B4-BE49-F238E27FC236}">
                <a16:creationId xmlns:a16="http://schemas.microsoft.com/office/drawing/2014/main" id="{4F23B4B4-BBE2-4A30-A8C2-C0000C21DCBE}"/>
              </a:ext>
            </a:extLst>
          </p:cNvPr>
          <p:cNvSpPr txBox="1"/>
          <p:nvPr userDrawn="1"/>
        </p:nvSpPr>
        <p:spPr>
          <a:xfrm>
            <a:off x="516329" y="4858475"/>
            <a:ext cx="3932408" cy="276999"/>
          </a:xfrm>
          <a:prstGeom prst="rect">
            <a:avLst/>
          </a:prstGeom>
          <a:noFill/>
        </p:spPr>
        <p:txBody>
          <a:bodyPr wrap="square" rtlCol="0">
            <a:spAutoFit/>
          </a:bodyPr>
          <a:lstStyle/>
          <a:p>
            <a:r>
              <a:rPr lang="it-IT" sz="1200" b="1" dirty="0">
                <a:solidFill>
                  <a:schemeClr val="bg1"/>
                </a:solidFill>
              </a:rPr>
              <a:t>Contatti</a:t>
            </a:r>
          </a:p>
        </p:txBody>
      </p:sp>
      <p:pic>
        <p:nvPicPr>
          <p:cNvPr id="13" name="Elemento grafico 12">
            <a:extLst>
              <a:ext uri="{FF2B5EF4-FFF2-40B4-BE49-F238E27FC236}">
                <a16:creationId xmlns:a16="http://schemas.microsoft.com/office/drawing/2014/main" id="{617515AB-8CBA-4526-8637-4BA0E0664E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1400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sorio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7878C88A-395D-478A-AF8B-83F98B1CBEFE}" type="datetime1">
              <a:rPr lang="it-IT" smtClean="0"/>
              <a:t>20/06/2025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932985" y="3961597"/>
            <a:ext cx="2924053"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2231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io_C">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84268"/>
          </a:xfrm>
        </p:spPr>
        <p:txBody>
          <a:bodyPr anchor="ctr"/>
          <a:lstStyle>
            <a:lvl1pPr>
              <a:defRPr>
                <a:solidFill>
                  <a:schemeClr val="tx2"/>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tx1">
                    <a:lumMod val="65000"/>
                    <a:lumOff val="35000"/>
                  </a:schemeClr>
                </a:solidFill>
              </a:defRPr>
            </a:lvl1pPr>
          </a:lstStyle>
          <a:p>
            <a:fld id="{BDDD7318-9882-4225-9B27-1DB17B3D374E}" type="datetime1">
              <a:rPr lang="it-IT" smtClean="0"/>
              <a:t>20/06/2025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tx1">
                    <a:lumMod val="65000"/>
                    <a:lumOff val="35000"/>
                  </a:schemeClr>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tx1">
                    <a:lumMod val="65000"/>
                    <a:lumOff val="35000"/>
                  </a:schemeClr>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220808" y="3961597"/>
            <a:ext cx="3636230" cy="2359025"/>
          </a:xfrm>
        </p:spPr>
        <p:txBody>
          <a:bodyPr anchor="b">
            <a:normAutofit/>
          </a:bodyPr>
          <a:lstStyle>
            <a:lvl1pPr algn="r">
              <a:defRPr sz="9600">
                <a:solidFill>
                  <a:schemeClr val="tx2"/>
                </a:solidFill>
              </a:defRPr>
            </a:lvl1pPr>
          </a:lstStyle>
          <a:p>
            <a:pPr lvl="0"/>
            <a:r>
              <a:rPr lang="it-IT" dirty="0"/>
              <a:t>00</a:t>
            </a:r>
          </a:p>
        </p:txBody>
      </p:sp>
    </p:spTree>
    <p:extLst>
      <p:ext uri="{BB962C8B-B14F-4D97-AF65-F5344CB8AC3E}">
        <p14:creationId xmlns:p14="http://schemas.microsoft.com/office/powerpoint/2010/main" val="355723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finale_A">
    <p:bg>
      <p:bgPr>
        <a:solidFill>
          <a:schemeClr val="accent1"/>
        </a:solidFill>
        <a:effectLst/>
      </p:bgPr>
    </p:bg>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9206C3E-8262-4BAC-A209-F4327335E1F0}"/>
              </a:ext>
            </a:extLst>
          </p:cNvPr>
          <p:cNvSpPr/>
          <p:nvPr userDrawn="1"/>
        </p:nvSpPr>
        <p:spPr>
          <a:xfrm rot="11483929">
            <a:off x="1293786" y="-5274490"/>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E4786A85-B23B-420C-9463-CF262A126A21}"/>
              </a:ext>
            </a:extLst>
          </p:cNvPr>
          <p:cNvSpPr/>
          <p:nvPr userDrawn="1"/>
        </p:nvSpPr>
        <p:spPr>
          <a:xfrm rot="11483929">
            <a:off x="652366" y="5545716"/>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Tree>
    <p:extLst>
      <p:ext uri="{BB962C8B-B14F-4D97-AF65-F5344CB8AC3E}">
        <p14:creationId xmlns:p14="http://schemas.microsoft.com/office/powerpoint/2010/main" val="29717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finale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4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ina base_ testo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0C72DD36-5A30-49DB-B42D-7D5A0FEDD725}"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8640000" cy="4429125"/>
          </a:xfrm>
        </p:spPr>
        <p:txBody>
          <a:bodyPr/>
          <a:lstStyle/>
          <a:p>
            <a:pPr lvl="0"/>
            <a:endParaRPr lang="it-IT" dirty="0"/>
          </a:p>
        </p:txBody>
      </p:sp>
    </p:spTree>
    <p:extLst>
      <p:ext uri="{BB962C8B-B14F-4D97-AF65-F5344CB8AC3E}">
        <p14:creationId xmlns:p14="http://schemas.microsoft.com/office/powerpoint/2010/main" val="167876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ina base_ testo 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1232DA2-7786-4B02-A38D-4DEF20DDC294}"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5330113" cy="4429125"/>
          </a:xfrm>
        </p:spPr>
        <p:txBody>
          <a:bodyPr/>
          <a:lstStyle/>
          <a:p>
            <a:pPr lvl="0"/>
            <a:endParaRPr lang="it-IT" dirty="0"/>
          </a:p>
        </p:txBody>
      </p:sp>
      <p:sp>
        <p:nvSpPr>
          <p:cNvPr id="10" name="Segnaposto testo 6">
            <a:extLst>
              <a:ext uri="{FF2B5EF4-FFF2-40B4-BE49-F238E27FC236}">
                <a16:creationId xmlns:a16="http://schemas.microsoft.com/office/drawing/2014/main" id="{A91EDD17-1F39-46F2-A6AE-0DA93D9DE767}"/>
              </a:ext>
            </a:extLst>
          </p:cNvPr>
          <p:cNvSpPr>
            <a:spLocks noGrp="1"/>
          </p:cNvSpPr>
          <p:nvPr>
            <p:ph type="body" sz="quarter" idx="14"/>
          </p:nvPr>
        </p:nvSpPr>
        <p:spPr>
          <a:xfrm>
            <a:off x="6300000" y="2060575"/>
            <a:ext cx="5330113" cy="4429125"/>
          </a:xfrm>
        </p:spPr>
        <p:txBody>
          <a:bodyPr/>
          <a:lstStyle/>
          <a:p>
            <a:pPr lvl="0"/>
            <a:endParaRPr lang="it-IT" dirty="0"/>
          </a:p>
        </p:txBody>
      </p:sp>
    </p:spTree>
    <p:extLst>
      <p:ext uri="{BB962C8B-B14F-4D97-AF65-F5344CB8AC3E}">
        <p14:creationId xmlns:p14="http://schemas.microsoft.com/office/powerpoint/2010/main" val="40180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t">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Autofit/>
          </a:bodyPr>
          <a:lstStyle/>
          <a:p>
            <a:pPr lvl="0"/>
            <a:r>
              <a:rPr lang="it-IT" dirty="0"/>
              <a:t>Fare clic per modificare gli stili del testo dello schema</a:t>
            </a:r>
          </a:p>
          <a:p>
            <a:pPr lvl="0"/>
            <a:r>
              <a:rPr lang="it-IT" dirty="0"/>
              <a:t>Secondo livello</a:t>
            </a:r>
          </a:p>
          <a:p>
            <a:pPr lvl="0"/>
            <a:r>
              <a:rPr lang="it-IT" dirty="0"/>
              <a:t>Terzo livello</a:t>
            </a:r>
          </a:p>
          <a:p>
            <a:pPr lvl="0"/>
            <a:r>
              <a:rPr lang="it-IT" dirty="0"/>
              <a:t>Quarto livello</a:t>
            </a:r>
          </a:p>
          <a:p>
            <a:pPr lvl="0"/>
            <a:r>
              <a:rPr lang="it-IT" dirty="0"/>
              <a:t>Quinto livello</a:t>
            </a:r>
          </a:p>
        </p:txBody>
      </p:sp>
      <p:sp>
        <p:nvSpPr>
          <p:cNvPr id="4" name="Segnaposto data 3">
            <a:extLst>
              <a:ext uri="{FF2B5EF4-FFF2-40B4-BE49-F238E27FC236}">
                <a16:creationId xmlns:a16="http://schemas.microsoft.com/office/drawing/2014/main" id="{3C0DE2DC-DBA6-437E-BB4E-13D6007AE7EE}"/>
              </a:ext>
            </a:extLst>
          </p:cNvPr>
          <p:cNvSpPr>
            <a:spLocks noGrp="1"/>
          </p:cNvSpPr>
          <p:nvPr>
            <p:ph type="dt" sz="half" idx="2"/>
          </p:nvPr>
        </p:nvSpPr>
        <p:spPr>
          <a:xfrm>
            <a:off x="334964" y="39688"/>
            <a:ext cx="2383298" cy="365125"/>
          </a:xfrm>
          <a:prstGeom prst="rect">
            <a:avLst/>
          </a:prstGeom>
        </p:spPr>
        <p:txBody>
          <a:bodyPr vert="horz" lIns="0" tIns="0" rIns="0" bIns="0" rtlCol="0" anchor="b"/>
          <a:lstStyle>
            <a:lvl1pPr algn="l">
              <a:defRPr sz="800">
                <a:solidFill>
                  <a:schemeClr val="tx1">
                    <a:lumMod val="65000"/>
                    <a:lumOff val="35000"/>
                  </a:schemeClr>
                </a:solidFill>
              </a:defRPr>
            </a:lvl1pPr>
          </a:lstStyle>
          <a:p>
            <a:fld id="{C7D83998-590D-466C-8A0D-4799B9EEF533}" type="datetime1">
              <a:rPr lang="it-IT" smtClean="0"/>
              <a:t>20/06/2025</a:t>
            </a:fld>
            <a:endParaRPr lang="it-IT" dirty="0"/>
          </a:p>
        </p:txBody>
      </p:sp>
      <p:sp>
        <p:nvSpPr>
          <p:cNvPr id="5" name="Segnaposto piè di pagina 4">
            <a:extLst>
              <a:ext uri="{FF2B5EF4-FFF2-40B4-BE49-F238E27FC236}">
                <a16:creationId xmlns:a16="http://schemas.microsoft.com/office/drawing/2014/main" id="{32393C94-ABEE-455B-B13B-0EB6402D37E5}"/>
              </a:ext>
            </a:extLst>
          </p:cNvPr>
          <p:cNvSpPr>
            <a:spLocks noGrp="1"/>
          </p:cNvSpPr>
          <p:nvPr>
            <p:ph type="ftr" sz="quarter" idx="3"/>
          </p:nvPr>
        </p:nvSpPr>
        <p:spPr>
          <a:xfrm>
            <a:off x="3216275" y="39688"/>
            <a:ext cx="4114800" cy="365125"/>
          </a:xfrm>
          <a:prstGeom prst="rect">
            <a:avLst/>
          </a:prstGeom>
        </p:spPr>
        <p:txBody>
          <a:bodyPr vert="horz" lIns="0" tIns="0" rIns="0" bIns="0" rtlCol="0" anchor="b"/>
          <a:lstStyle>
            <a:lvl1pPr algn="l">
              <a:defRPr sz="800">
                <a:solidFill>
                  <a:schemeClr val="tx1">
                    <a:lumMod val="65000"/>
                    <a:lumOff val="35000"/>
                  </a:schemeClr>
                </a:solidFill>
              </a:defRPr>
            </a:lvl1pPr>
          </a:lstStyle>
          <a:p>
            <a:r>
              <a:rPr lang="it-IT"/>
              <a:t>Barbieri - Delera - Hauser -  Howe</a:t>
            </a:r>
            <a:endParaRPr lang="it-IT" dirty="0"/>
          </a:p>
        </p:txBody>
      </p:sp>
      <p:sp>
        <p:nvSpPr>
          <p:cNvPr id="6" name="Segnaposto numero diapositiva 5">
            <a:extLst>
              <a:ext uri="{FF2B5EF4-FFF2-40B4-BE49-F238E27FC236}">
                <a16:creationId xmlns:a16="http://schemas.microsoft.com/office/drawing/2014/main" id="{9A960919-4893-43E8-BAF3-C8C59F419B7B}"/>
              </a:ext>
            </a:extLst>
          </p:cNvPr>
          <p:cNvSpPr>
            <a:spLocks noGrp="1"/>
          </p:cNvSpPr>
          <p:nvPr>
            <p:ph type="sldNum" sz="quarter" idx="4"/>
          </p:nvPr>
        </p:nvSpPr>
        <p:spPr>
          <a:xfrm>
            <a:off x="10814538" y="39688"/>
            <a:ext cx="1042500" cy="365125"/>
          </a:xfrm>
          <a:prstGeom prst="rect">
            <a:avLst/>
          </a:prstGeom>
        </p:spPr>
        <p:txBody>
          <a:bodyPr vert="horz" lIns="0" tIns="0" rIns="0" bIns="0" rtlCol="0" anchor="b"/>
          <a:lstStyle>
            <a:lvl1pPr algn="r">
              <a:defRPr sz="800">
                <a:solidFill>
                  <a:schemeClr val="tx1">
                    <a:lumMod val="65000"/>
                    <a:lumOff val="35000"/>
                  </a:schemeClr>
                </a:solidFill>
              </a:defRPr>
            </a:lvl1pPr>
          </a:lstStyle>
          <a:p>
            <a:fld id="{3135EEA2-8D42-4D46-95A6-66E65FDC5EB1}" type="slidenum">
              <a:rPr lang="it-IT" smtClean="0"/>
              <a:pPr/>
              <a:t>‹#›</a:t>
            </a:fld>
            <a:endParaRPr lang="it-IT"/>
          </a:p>
        </p:txBody>
      </p:sp>
    </p:spTree>
    <p:extLst>
      <p:ext uri="{BB962C8B-B14F-4D97-AF65-F5344CB8AC3E}">
        <p14:creationId xmlns:p14="http://schemas.microsoft.com/office/powerpoint/2010/main" val="4032105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680" r:id="rId3"/>
    <p:sldLayoutId id="2147483717" r:id="rId4"/>
    <p:sldLayoutId id="2147483681" r:id="rId5"/>
    <p:sldLayoutId id="2147483682" r:id="rId6"/>
    <p:sldLayoutId id="2147483719" r:id="rId7"/>
    <p:sldLayoutId id="2147483671" r:id="rId8"/>
    <p:sldLayoutId id="2147483726" r:id="rId9"/>
    <p:sldLayoutId id="2147483727" r:id="rId10"/>
    <p:sldLayoutId id="2147483662" r:id="rId11"/>
    <p:sldLayoutId id="2147483670" r:id="rId12"/>
    <p:sldLayoutId id="2147483720" r:id="rId13"/>
    <p:sldLayoutId id="2147483672" r:id="rId14"/>
    <p:sldLayoutId id="2147483677" r:id="rId15"/>
    <p:sldLayoutId id="2147483732" r:id="rId16"/>
    <p:sldLayoutId id="2147483721" r:id="rId17"/>
    <p:sldLayoutId id="2147483723" r:id="rId18"/>
    <p:sldLayoutId id="2147483724" r:id="rId19"/>
    <p:sldLayoutId id="2147483673" r:id="rId20"/>
    <p:sldLayoutId id="2147483674" r:id="rId21"/>
    <p:sldLayoutId id="2147483725" r:id="rId22"/>
    <p:sldLayoutId id="2147483675" r:id="rId23"/>
    <p:sldLayoutId id="2147483676" r:id="rId24"/>
  </p:sldLayoutIdLst>
  <p:hf hdr="0"/>
  <p:txStyles>
    <p:title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b">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4066552547"/>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705" r:id="rId3"/>
    <p:sldLayoutId id="2147483706" r:id="rId4"/>
    <p:sldLayoutId id="2147483709" r:id="rId5"/>
    <p:sldLayoutId id="2147483714" r:id="rId6"/>
    <p:sldLayoutId id="2147483729" r:id="rId7"/>
    <p:sldLayoutId id="2147483715" r:id="rId8"/>
  </p:sldLayoutIdLst>
  <p:hf hdr="0"/>
  <p:txStyles>
    <p:titleStyle>
      <a:lvl1pPr algn="l" defTabSz="914400" rtl="0" eaLnBrk="1" latinLnBrk="0" hangingPunct="1">
        <a:lnSpc>
          <a:spcPct val="100000"/>
        </a:lnSpc>
        <a:spcBef>
          <a:spcPct val="0"/>
        </a:spcBef>
        <a:buNone/>
        <a:defRPr sz="60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lang="it-IT" sz="14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9C8332-124C-4AAA-8F96-961CED6E62F0}"/>
              </a:ext>
            </a:extLst>
          </p:cNvPr>
          <p:cNvSpPr>
            <a:spLocks noGrp="1"/>
          </p:cNvSpPr>
          <p:nvPr>
            <p:ph type="title"/>
          </p:nvPr>
        </p:nvSpPr>
        <p:spPr>
          <a:xfrm>
            <a:off x="593375" y="2649542"/>
            <a:ext cx="10297220" cy="1979441"/>
          </a:xfrm>
        </p:spPr>
        <p:txBody>
          <a:bodyPr/>
          <a:lstStyle/>
          <a:p>
            <a:r>
              <a:rPr lang="it-IT" sz="4800" dirty="0"/>
              <a:t>Nifty50  forecasting and trading strategies</a:t>
            </a:r>
          </a:p>
        </p:txBody>
      </p:sp>
      <p:sp>
        <p:nvSpPr>
          <p:cNvPr id="2" name="Segnaposto testo 1">
            <a:extLst>
              <a:ext uri="{FF2B5EF4-FFF2-40B4-BE49-F238E27FC236}">
                <a16:creationId xmlns:a16="http://schemas.microsoft.com/office/drawing/2014/main" id="{026BBB7E-2B72-48A5-B8AC-092CE1F3CB5C}"/>
              </a:ext>
            </a:extLst>
          </p:cNvPr>
          <p:cNvSpPr>
            <a:spLocks noGrp="1"/>
          </p:cNvSpPr>
          <p:nvPr>
            <p:ph type="body" sz="quarter" idx="21"/>
          </p:nvPr>
        </p:nvSpPr>
        <p:spPr>
          <a:xfrm>
            <a:off x="593375" y="4871827"/>
            <a:ext cx="5652253" cy="318490"/>
          </a:xfrm>
        </p:spPr>
        <p:txBody>
          <a:bodyPr/>
          <a:lstStyle/>
          <a:p>
            <a:r>
              <a:rPr lang="it-IT" sz="1400" dirty="0"/>
              <a:t>Barbieri Claudio,  </a:t>
            </a:r>
            <a:r>
              <a:rPr lang="it-IT" sz="1400" dirty="0" err="1"/>
              <a:t>Delera</a:t>
            </a:r>
            <a:r>
              <a:rPr lang="it-IT" sz="1400" dirty="0"/>
              <a:t> Giacomo,  </a:t>
            </a:r>
            <a:r>
              <a:rPr lang="it-IT" sz="1400" dirty="0" err="1"/>
              <a:t>Huser</a:t>
            </a:r>
            <a:r>
              <a:rPr lang="it-IT" sz="1400" dirty="0"/>
              <a:t>  Cyril,  Howe Alessandro</a:t>
            </a:r>
          </a:p>
        </p:txBody>
      </p:sp>
      <p:sp>
        <p:nvSpPr>
          <p:cNvPr id="4" name="Segnaposto testo 1">
            <a:extLst>
              <a:ext uri="{FF2B5EF4-FFF2-40B4-BE49-F238E27FC236}">
                <a16:creationId xmlns:a16="http://schemas.microsoft.com/office/drawing/2014/main" id="{81814448-AF81-2B6E-A973-E920A76E0E4D}"/>
              </a:ext>
            </a:extLst>
          </p:cNvPr>
          <p:cNvSpPr txBox="1">
            <a:spLocks/>
          </p:cNvSpPr>
          <p:nvPr/>
        </p:nvSpPr>
        <p:spPr>
          <a:xfrm>
            <a:off x="586042" y="625815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a:t>TA: Sala Edoardo</a:t>
            </a:r>
          </a:p>
        </p:txBody>
      </p:sp>
      <p:sp>
        <p:nvSpPr>
          <p:cNvPr id="5" name="Segnaposto testo 1">
            <a:extLst>
              <a:ext uri="{FF2B5EF4-FFF2-40B4-BE49-F238E27FC236}">
                <a16:creationId xmlns:a16="http://schemas.microsoft.com/office/drawing/2014/main" id="{62482A93-8E66-7059-921D-45BAF8B835EC}"/>
              </a:ext>
            </a:extLst>
          </p:cNvPr>
          <p:cNvSpPr txBox="1">
            <a:spLocks/>
          </p:cNvSpPr>
          <p:nvPr/>
        </p:nvSpPr>
        <p:spPr>
          <a:xfrm>
            <a:off x="586042" y="562117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Econometrics</a:t>
            </a:r>
            <a:r>
              <a:rPr lang="it-IT" sz="1400" dirty="0"/>
              <a:t> project 2024/2025</a:t>
            </a:r>
          </a:p>
        </p:txBody>
      </p:sp>
      <p:sp>
        <p:nvSpPr>
          <p:cNvPr id="6" name="Segnaposto testo 1">
            <a:extLst>
              <a:ext uri="{FF2B5EF4-FFF2-40B4-BE49-F238E27FC236}">
                <a16:creationId xmlns:a16="http://schemas.microsoft.com/office/drawing/2014/main" id="{3F033153-BD64-BA9D-9462-440FCC3A6A86}"/>
              </a:ext>
            </a:extLst>
          </p:cNvPr>
          <p:cNvSpPr txBox="1">
            <a:spLocks/>
          </p:cNvSpPr>
          <p:nvPr/>
        </p:nvSpPr>
        <p:spPr>
          <a:xfrm>
            <a:off x="593376" y="593966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Lecturer</a:t>
            </a:r>
            <a:r>
              <a:rPr lang="it-IT" sz="1400" dirty="0"/>
              <a:t>: Azzone Michele</a:t>
            </a:r>
          </a:p>
        </p:txBody>
      </p:sp>
      <p:sp>
        <p:nvSpPr>
          <p:cNvPr id="7" name="Segnaposto testo 1">
            <a:extLst>
              <a:ext uri="{FF2B5EF4-FFF2-40B4-BE49-F238E27FC236}">
                <a16:creationId xmlns:a16="http://schemas.microsoft.com/office/drawing/2014/main" id="{A9B3DE3D-59DD-1AC6-021F-D75427938DD3}"/>
              </a:ext>
            </a:extLst>
          </p:cNvPr>
          <p:cNvSpPr txBox="1">
            <a:spLocks/>
          </p:cNvSpPr>
          <p:nvPr/>
        </p:nvSpPr>
        <p:spPr>
          <a:xfrm>
            <a:off x="586042" y="4930209"/>
            <a:ext cx="8712337"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2000" dirty="0"/>
          </a:p>
        </p:txBody>
      </p:sp>
    </p:spTree>
    <p:extLst>
      <p:ext uri="{BB962C8B-B14F-4D97-AF65-F5344CB8AC3E}">
        <p14:creationId xmlns:p14="http://schemas.microsoft.com/office/powerpoint/2010/main" val="15545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F403-DC7B-78B6-EBF3-F424C86DF875}"/>
              </a:ext>
            </a:extLst>
          </p:cNvPr>
          <p:cNvSpPr>
            <a:spLocks noGrp="1"/>
          </p:cNvSpPr>
          <p:nvPr>
            <p:ph type="title"/>
          </p:nvPr>
        </p:nvSpPr>
        <p:spPr/>
        <p:txBody>
          <a:bodyPr/>
          <a:lstStyle/>
          <a:p>
            <a:r>
              <a:rPr lang="en-US" dirty="0"/>
              <a:t>Wrap up conclusive results</a:t>
            </a:r>
          </a:p>
        </p:txBody>
      </p:sp>
      <p:sp>
        <p:nvSpPr>
          <p:cNvPr id="3" name="Date Placeholder 2">
            <a:extLst>
              <a:ext uri="{FF2B5EF4-FFF2-40B4-BE49-F238E27FC236}">
                <a16:creationId xmlns:a16="http://schemas.microsoft.com/office/drawing/2014/main" id="{45501A46-DB0B-B5C9-90FB-8FED6D653352}"/>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BA0052C1-232A-4A5F-8FBA-62D2994F19D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B9BA6690-8046-C57C-9DE3-5858ED2650D4}"/>
              </a:ext>
            </a:extLst>
          </p:cNvPr>
          <p:cNvSpPr>
            <a:spLocks noGrp="1"/>
          </p:cNvSpPr>
          <p:nvPr>
            <p:ph type="sldNum" sz="quarter" idx="12"/>
          </p:nvPr>
        </p:nvSpPr>
        <p:spPr/>
        <p:txBody>
          <a:bodyPr/>
          <a:lstStyle/>
          <a:p>
            <a:fld id="{3135EEA2-8D42-4D46-95A6-66E65FDC5EB1}" type="slidenum">
              <a:rPr lang="it-IT" smtClean="0"/>
              <a:t>10</a:t>
            </a:fld>
            <a:endParaRPr lang="it-IT"/>
          </a:p>
        </p:txBody>
      </p:sp>
      <p:sp>
        <p:nvSpPr>
          <p:cNvPr id="6" name="Text Placeholder 5">
            <a:extLst>
              <a:ext uri="{FF2B5EF4-FFF2-40B4-BE49-F238E27FC236}">
                <a16:creationId xmlns:a16="http://schemas.microsoft.com/office/drawing/2014/main" id="{8C70F196-649D-2356-DF8D-FE396D18B308}"/>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3410749D-965A-9671-0779-9CC00CBA082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E5B9B704-0272-70A4-28F3-E9343746FFA4}"/>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35027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FCF1-15CF-915F-CA4D-B8156700715E}"/>
              </a:ext>
            </a:extLst>
          </p:cNvPr>
          <p:cNvSpPr>
            <a:spLocks noGrp="1"/>
          </p:cNvSpPr>
          <p:nvPr>
            <p:ph type="title"/>
          </p:nvPr>
        </p:nvSpPr>
        <p:spPr/>
        <p:txBody>
          <a:bodyPr/>
          <a:lstStyle/>
          <a:p>
            <a:r>
              <a:rPr lang="en-US" dirty="0"/>
              <a:t>References</a:t>
            </a:r>
          </a:p>
        </p:txBody>
      </p:sp>
      <p:sp>
        <p:nvSpPr>
          <p:cNvPr id="3" name="Date Placeholder 2">
            <a:extLst>
              <a:ext uri="{FF2B5EF4-FFF2-40B4-BE49-F238E27FC236}">
                <a16:creationId xmlns:a16="http://schemas.microsoft.com/office/drawing/2014/main" id="{C388B088-445D-420B-423B-366750310F61}"/>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4532307A-6CB0-CBE4-77F6-3353E4BAC7A0}"/>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71CB81A1-C6BA-E243-0EAB-53E7802F926E}"/>
              </a:ext>
            </a:extLst>
          </p:cNvPr>
          <p:cNvSpPr>
            <a:spLocks noGrp="1"/>
          </p:cNvSpPr>
          <p:nvPr>
            <p:ph type="sldNum" sz="quarter" idx="12"/>
          </p:nvPr>
        </p:nvSpPr>
        <p:spPr/>
        <p:txBody>
          <a:bodyPr/>
          <a:lstStyle/>
          <a:p>
            <a:fld id="{3135EEA2-8D42-4D46-95A6-66E65FDC5EB1}" type="slidenum">
              <a:rPr lang="it-IT" smtClean="0"/>
              <a:t>11</a:t>
            </a:fld>
            <a:endParaRPr lang="it-IT"/>
          </a:p>
        </p:txBody>
      </p:sp>
      <p:sp>
        <p:nvSpPr>
          <p:cNvPr id="6" name="Text Placeholder 5">
            <a:extLst>
              <a:ext uri="{FF2B5EF4-FFF2-40B4-BE49-F238E27FC236}">
                <a16:creationId xmlns:a16="http://schemas.microsoft.com/office/drawing/2014/main" id="{FA43AB98-98EF-A5B5-B84D-C1CE504E85B0}"/>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2EEC4D69-BA8E-9ED4-BBCD-8945188222D5}"/>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ABBD1CB0-41F7-197D-5917-70E264F21025}"/>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2742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7FE0-CF82-6A64-A7F6-D3D0B107F202}"/>
              </a:ext>
            </a:extLst>
          </p:cNvPr>
          <p:cNvSpPr>
            <a:spLocks noGrp="1"/>
          </p:cNvSpPr>
          <p:nvPr>
            <p:ph type="title"/>
          </p:nvPr>
        </p:nvSpPr>
        <p:spPr/>
        <p:txBody>
          <a:bodyPr/>
          <a:lstStyle/>
          <a:p>
            <a:r>
              <a:rPr lang="en-US" dirty="0"/>
              <a:t>???</a:t>
            </a:r>
          </a:p>
        </p:txBody>
      </p:sp>
      <p:sp>
        <p:nvSpPr>
          <p:cNvPr id="3" name="Date Placeholder 2">
            <a:extLst>
              <a:ext uri="{FF2B5EF4-FFF2-40B4-BE49-F238E27FC236}">
                <a16:creationId xmlns:a16="http://schemas.microsoft.com/office/drawing/2014/main" id="{341C5C5B-411D-0227-3CC8-C0B48AA6B83E}"/>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56F95121-6958-0E7F-3F82-803B3A58D3C2}"/>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0AAB5610-5832-A834-89DA-09FBCFE9A9E6}"/>
              </a:ext>
            </a:extLst>
          </p:cNvPr>
          <p:cNvSpPr>
            <a:spLocks noGrp="1"/>
          </p:cNvSpPr>
          <p:nvPr>
            <p:ph type="sldNum" sz="quarter" idx="12"/>
          </p:nvPr>
        </p:nvSpPr>
        <p:spPr/>
        <p:txBody>
          <a:bodyPr/>
          <a:lstStyle/>
          <a:p>
            <a:fld id="{3135EEA2-8D42-4D46-95A6-66E65FDC5EB1}" type="slidenum">
              <a:rPr lang="it-IT" smtClean="0"/>
              <a:t>12</a:t>
            </a:fld>
            <a:endParaRPr lang="it-IT"/>
          </a:p>
        </p:txBody>
      </p:sp>
      <p:sp>
        <p:nvSpPr>
          <p:cNvPr id="6" name="Text Placeholder 5">
            <a:extLst>
              <a:ext uri="{FF2B5EF4-FFF2-40B4-BE49-F238E27FC236}">
                <a16:creationId xmlns:a16="http://schemas.microsoft.com/office/drawing/2014/main" id="{26BA5854-412D-5B3F-FE01-1668FA00CBC2}"/>
              </a:ext>
            </a:extLst>
          </p:cNvPr>
          <p:cNvSpPr>
            <a:spLocks noGrp="1"/>
          </p:cNvSpPr>
          <p:nvPr>
            <p:ph type="body" sz="quarter" idx="14"/>
          </p:nvPr>
        </p:nvSpPr>
        <p:spPr/>
        <p:txBody>
          <a:bodyPr/>
          <a:lstStyle/>
          <a:p>
            <a:r>
              <a:rPr lang="en-US" dirty="0" err="1"/>
              <a:t>Mettere</a:t>
            </a:r>
            <a:r>
              <a:rPr lang="en-US" dirty="0"/>
              <a:t> multi </a:t>
            </a:r>
            <a:r>
              <a:rPr lang="en-US" dirty="0" err="1"/>
              <a:t>giorno</a:t>
            </a:r>
            <a:r>
              <a:rPr lang="en-US" dirty="0"/>
              <a:t>?</a:t>
            </a:r>
          </a:p>
          <a:p>
            <a:r>
              <a:rPr lang="en-US" dirty="0" err="1"/>
              <a:t>Mettere</a:t>
            </a:r>
            <a:r>
              <a:rPr lang="en-US" dirty="0"/>
              <a:t> SP500?</a:t>
            </a:r>
          </a:p>
          <a:p>
            <a:r>
              <a:rPr lang="en-US" dirty="0" err="1"/>
              <a:t>Mettere</a:t>
            </a:r>
            <a:r>
              <a:rPr lang="en-US" dirty="0"/>
              <a:t> trading strategy subito e poi tutti </a:t>
            </a:r>
            <a:r>
              <a:rPr lang="en-US" dirty="0" err="1"/>
              <a:t>i</a:t>
            </a:r>
            <a:r>
              <a:rPr lang="en-US" dirty="0"/>
              <a:t> </a:t>
            </a:r>
            <a:r>
              <a:rPr lang="en-US" dirty="0" err="1"/>
              <a:t>modelli</a:t>
            </a:r>
            <a:r>
              <a:rPr lang="en-US" dirty="0"/>
              <a:t> o tutti I </a:t>
            </a:r>
            <a:r>
              <a:rPr lang="en-US" dirty="0" err="1"/>
              <a:t>modello</a:t>
            </a:r>
            <a:r>
              <a:rPr lang="en-US" dirty="0"/>
              <a:t> e poi </a:t>
            </a:r>
            <a:r>
              <a:rPr lang="en-US" dirty="0" err="1"/>
              <a:t>raggrupare</a:t>
            </a:r>
            <a:r>
              <a:rPr lang="en-US" dirty="0"/>
              <a:t> </a:t>
            </a:r>
            <a:r>
              <a:rPr lang="en-US" dirty="0" err="1"/>
              <a:t>risultati</a:t>
            </a:r>
            <a:r>
              <a:rPr lang="en-US" dirty="0"/>
              <a:t> </a:t>
            </a:r>
            <a:r>
              <a:rPr lang="en-US" dirty="0" err="1"/>
              <a:t>alla</a:t>
            </a:r>
            <a:r>
              <a:rPr lang="en-US" dirty="0"/>
              <a:t> fine?</a:t>
            </a:r>
          </a:p>
          <a:p>
            <a:endParaRPr lang="en-US" dirty="0"/>
          </a:p>
        </p:txBody>
      </p:sp>
      <p:sp>
        <p:nvSpPr>
          <p:cNvPr id="7" name="Text Placeholder 6">
            <a:extLst>
              <a:ext uri="{FF2B5EF4-FFF2-40B4-BE49-F238E27FC236}">
                <a16:creationId xmlns:a16="http://schemas.microsoft.com/office/drawing/2014/main" id="{E185CA57-9DD2-A949-8A56-057632558EE4}"/>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F3EC17EB-91F6-9BAD-1AEE-C2C030A06302}"/>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279835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AE4F85-264B-4566-A95C-D1FD7A57AAE0}"/>
              </a:ext>
            </a:extLst>
          </p:cNvPr>
          <p:cNvSpPr>
            <a:spLocks noGrp="1"/>
          </p:cNvSpPr>
          <p:nvPr>
            <p:ph type="title"/>
          </p:nvPr>
        </p:nvSpPr>
        <p:spPr/>
        <p:txBody>
          <a:bodyPr/>
          <a:lstStyle/>
          <a:p>
            <a:r>
              <a:rPr lang="it-IT" dirty="0"/>
              <a:t>Thank </a:t>
            </a:r>
            <a:r>
              <a:rPr lang="it-IT" dirty="0" err="1"/>
              <a:t>you</a:t>
            </a:r>
            <a:r>
              <a:rPr lang="it-IT" dirty="0"/>
              <a:t> for the </a:t>
            </a:r>
            <a:r>
              <a:rPr lang="it-IT" dirty="0" err="1"/>
              <a:t>attention</a:t>
            </a:r>
            <a:r>
              <a:rPr lang="it-IT" dirty="0"/>
              <a:t>!</a:t>
            </a:r>
          </a:p>
        </p:txBody>
      </p:sp>
      <p:sp>
        <p:nvSpPr>
          <p:cNvPr id="5" name="Segnaposto numero diapositiva 4">
            <a:extLst>
              <a:ext uri="{FF2B5EF4-FFF2-40B4-BE49-F238E27FC236}">
                <a16:creationId xmlns:a16="http://schemas.microsoft.com/office/drawing/2014/main" id="{8D797D0E-5ECA-4024-80FB-841635BFC6C1}"/>
              </a:ext>
            </a:extLst>
          </p:cNvPr>
          <p:cNvSpPr>
            <a:spLocks noGrp="1"/>
          </p:cNvSpPr>
          <p:nvPr>
            <p:ph type="sldNum" sz="quarter" idx="4294967295"/>
          </p:nvPr>
        </p:nvSpPr>
        <p:spPr>
          <a:xfrm>
            <a:off x="10814538" y="39688"/>
            <a:ext cx="1042500" cy="365125"/>
          </a:xfrm>
        </p:spPr>
        <p:txBody>
          <a:bodyPr/>
          <a:lstStyle/>
          <a:p>
            <a:fld id="{3135EEA2-8D42-4D46-95A6-66E65FDC5EB1}" type="slidenum">
              <a:rPr lang="it-IT" smtClean="0"/>
              <a:pPr/>
              <a:t>13</a:t>
            </a:fld>
            <a:endParaRPr lang="it-IT"/>
          </a:p>
        </p:txBody>
      </p:sp>
    </p:spTree>
    <p:extLst>
      <p:ext uri="{BB962C8B-B14F-4D97-AF65-F5344CB8AC3E}">
        <p14:creationId xmlns:p14="http://schemas.microsoft.com/office/powerpoint/2010/main" val="286738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FA9D-745C-78BD-98A8-8A10839434AC}"/>
              </a:ext>
            </a:extLst>
          </p:cNvPr>
          <p:cNvSpPr>
            <a:spLocks noGrp="1"/>
          </p:cNvSpPr>
          <p:nvPr>
            <p:ph type="title"/>
          </p:nvPr>
        </p:nvSpPr>
        <p:spPr>
          <a:xfrm>
            <a:off x="334963" y="812652"/>
            <a:ext cx="767216" cy="428319"/>
          </a:xfrm>
        </p:spPr>
        <p:txBody>
          <a:bodyPr/>
          <a:lstStyle/>
          <a:p>
            <a:r>
              <a:rPr lang="en-US" dirty="0"/>
              <a:t>Data</a:t>
            </a:r>
          </a:p>
        </p:txBody>
      </p:sp>
      <p:sp>
        <p:nvSpPr>
          <p:cNvPr id="3" name="Date Placeholder 2">
            <a:extLst>
              <a:ext uri="{FF2B5EF4-FFF2-40B4-BE49-F238E27FC236}">
                <a16:creationId xmlns:a16="http://schemas.microsoft.com/office/drawing/2014/main" id="{477544F3-4747-04EE-A8E3-223D651BF777}"/>
              </a:ext>
            </a:extLst>
          </p:cNvPr>
          <p:cNvSpPr>
            <a:spLocks noGrp="1"/>
          </p:cNvSpPr>
          <p:nvPr>
            <p:ph type="dt" sz="half" idx="10"/>
          </p:nvPr>
        </p:nvSpPr>
        <p:spPr/>
        <p:txBody>
          <a:bodyPr/>
          <a:lstStyle/>
          <a:p>
            <a:fld id="{48BDA495-E2C5-4998-9BE1-96387B7D931F}" type="datetime1">
              <a:rPr lang="it-IT" smtClean="0"/>
              <a:t>20/06/2025</a:t>
            </a:fld>
            <a:endParaRPr lang="it-IT" dirty="0"/>
          </a:p>
        </p:txBody>
      </p:sp>
      <p:sp>
        <p:nvSpPr>
          <p:cNvPr id="4" name="Footer Placeholder 3">
            <a:extLst>
              <a:ext uri="{FF2B5EF4-FFF2-40B4-BE49-F238E27FC236}">
                <a16:creationId xmlns:a16="http://schemas.microsoft.com/office/drawing/2014/main" id="{67F652B8-B697-499C-C666-845C4A07D860}"/>
              </a:ext>
            </a:extLst>
          </p:cNvPr>
          <p:cNvSpPr>
            <a:spLocks noGrp="1"/>
          </p:cNvSpPr>
          <p:nvPr>
            <p:ph type="ftr" sz="quarter" idx="11"/>
          </p:nvPr>
        </p:nvSpPr>
        <p:spPr/>
        <p:txBody>
          <a:bodyPr/>
          <a:lstStyle/>
          <a:p>
            <a:r>
              <a:rPr lang="it-IT"/>
              <a:t>Barbieri - Delera - Hauser -  Howe</a:t>
            </a:r>
            <a:endParaRPr lang="it-IT" dirty="0"/>
          </a:p>
        </p:txBody>
      </p:sp>
      <p:sp>
        <p:nvSpPr>
          <p:cNvPr id="5" name="Slide Number Placeholder 4">
            <a:extLst>
              <a:ext uri="{FF2B5EF4-FFF2-40B4-BE49-F238E27FC236}">
                <a16:creationId xmlns:a16="http://schemas.microsoft.com/office/drawing/2014/main" id="{A3AA7D68-E4B3-5C45-D349-F6CFFBB7DCE7}"/>
              </a:ext>
            </a:extLst>
          </p:cNvPr>
          <p:cNvSpPr>
            <a:spLocks noGrp="1"/>
          </p:cNvSpPr>
          <p:nvPr>
            <p:ph type="sldNum" sz="quarter" idx="12"/>
          </p:nvPr>
        </p:nvSpPr>
        <p:spPr/>
        <p:txBody>
          <a:bodyPr/>
          <a:lstStyle/>
          <a:p>
            <a:fld id="{3135EEA2-8D42-4D46-95A6-66E65FDC5EB1}" type="slidenum">
              <a:rPr lang="it-IT" smtClean="0"/>
              <a:t>2</a:t>
            </a:fld>
            <a:endParaRPr lang="it-IT"/>
          </a:p>
        </p:txBody>
      </p:sp>
      <p:sp>
        <p:nvSpPr>
          <p:cNvPr id="12" name="TextBox 11">
            <a:extLst>
              <a:ext uri="{FF2B5EF4-FFF2-40B4-BE49-F238E27FC236}">
                <a16:creationId xmlns:a16="http://schemas.microsoft.com/office/drawing/2014/main" id="{F2028721-E718-FB1B-9CDB-115E4D70ADDC}"/>
              </a:ext>
            </a:extLst>
          </p:cNvPr>
          <p:cNvSpPr txBox="1"/>
          <p:nvPr/>
        </p:nvSpPr>
        <p:spPr>
          <a:xfrm>
            <a:off x="718571" y="1982697"/>
            <a:ext cx="5195202" cy="646331"/>
          </a:xfrm>
          <a:prstGeom prst="rect">
            <a:avLst/>
          </a:prstGeom>
          <a:noFill/>
        </p:spPr>
        <p:txBody>
          <a:bodyPr wrap="square" rtlCol="0">
            <a:spAutoFit/>
          </a:bodyPr>
          <a:lstStyle/>
          <a:p>
            <a:r>
              <a:rPr lang="en-US" dirty="0"/>
              <a:t>Select </a:t>
            </a:r>
            <a:r>
              <a:rPr lang="en-US" b="1" dirty="0"/>
              <a:t>Nifty50</a:t>
            </a:r>
            <a:r>
              <a:rPr lang="en-US" dirty="0"/>
              <a:t> index data from 2017,2018, and 2019 to avoid the COVID-19 pandemic</a:t>
            </a:r>
          </a:p>
        </p:txBody>
      </p:sp>
      <p:pic>
        <p:nvPicPr>
          <p:cNvPr id="26" name="Content Placeholder 25" descr="Diagram of a sample sampling process&#10;&#10;AI-generated content may be incorrect.">
            <a:extLst>
              <a:ext uri="{FF2B5EF4-FFF2-40B4-BE49-F238E27FC236}">
                <a16:creationId xmlns:a16="http://schemas.microsoft.com/office/drawing/2014/main" id="{B8D0CAF4-8EF0-F97F-7746-65724A3E9B73}"/>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045953" y="2092395"/>
            <a:ext cx="4768585" cy="2009924"/>
          </a:xfrm>
        </p:spPr>
      </p:pic>
      <p:sp>
        <p:nvSpPr>
          <p:cNvPr id="24" name="TextBox 23">
            <a:extLst>
              <a:ext uri="{FF2B5EF4-FFF2-40B4-BE49-F238E27FC236}">
                <a16:creationId xmlns:a16="http://schemas.microsoft.com/office/drawing/2014/main" id="{83ED5373-FBC7-2DCB-74CB-1B5F2DB7EF1B}"/>
              </a:ext>
            </a:extLst>
          </p:cNvPr>
          <p:cNvSpPr txBox="1"/>
          <p:nvPr/>
        </p:nvSpPr>
        <p:spPr>
          <a:xfrm>
            <a:off x="325651" y="1275561"/>
            <a:ext cx="9641309" cy="369332"/>
          </a:xfrm>
          <a:prstGeom prst="rect">
            <a:avLst/>
          </a:prstGeom>
          <a:noFill/>
        </p:spPr>
        <p:txBody>
          <a:bodyPr wrap="square" rtlCol="0">
            <a:spAutoFit/>
          </a:bodyPr>
          <a:lstStyle/>
          <a:p>
            <a:r>
              <a:rPr lang="en-US" i="1" dirty="0"/>
              <a:t>High-frequency</a:t>
            </a:r>
            <a:r>
              <a:rPr lang="en-US" dirty="0"/>
              <a:t> (minute-level) data of the Indian stock market from 2017 to 2021</a:t>
            </a:r>
          </a:p>
        </p:txBody>
      </p:sp>
      <p:sp>
        <p:nvSpPr>
          <p:cNvPr id="27" name="TextBox 26">
            <a:extLst>
              <a:ext uri="{FF2B5EF4-FFF2-40B4-BE49-F238E27FC236}">
                <a16:creationId xmlns:a16="http://schemas.microsoft.com/office/drawing/2014/main" id="{D57C1696-DD5F-0C88-DFF7-3A4E2C359CE3}"/>
              </a:ext>
            </a:extLst>
          </p:cNvPr>
          <p:cNvSpPr txBox="1"/>
          <p:nvPr/>
        </p:nvSpPr>
        <p:spPr>
          <a:xfrm>
            <a:off x="9151620" y="1137061"/>
            <a:ext cx="1314784" cy="646331"/>
          </a:xfrm>
          <a:prstGeom prst="rect">
            <a:avLst/>
          </a:prstGeom>
          <a:noFill/>
        </p:spPr>
        <p:txBody>
          <a:bodyPr wrap="none" rtlCol="0">
            <a:spAutoFit/>
          </a:bodyPr>
          <a:lstStyle/>
          <a:p>
            <a:pPr marL="285750" indent="-285750">
              <a:buFont typeface="Arial" panose="020B0604020202020204" pitchFamily="34" charset="0"/>
              <a:buChar char="•"/>
            </a:pPr>
            <a:r>
              <a:rPr lang="en-US" dirty="0"/>
              <a:t>Indexes</a:t>
            </a:r>
          </a:p>
          <a:p>
            <a:pPr marL="285750" indent="-285750">
              <a:buFont typeface="Arial" panose="020B0604020202020204" pitchFamily="34" charset="0"/>
              <a:buChar char="•"/>
            </a:pPr>
            <a:r>
              <a:rPr lang="en-US" dirty="0"/>
              <a:t>Stocks</a:t>
            </a:r>
          </a:p>
        </p:txBody>
      </p:sp>
      <p:pic>
        <p:nvPicPr>
          <p:cNvPr id="28" name="Content Placeholder 9" descr="A list of numbers on a white background&#10;&#10;AI-generated content may be incorrect.">
            <a:extLst>
              <a:ext uri="{FF2B5EF4-FFF2-40B4-BE49-F238E27FC236}">
                <a16:creationId xmlns:a16="http://schemas.microsoft.com/office/drawing/2014/main" id="{619CB48F-7493-B782-3409-444D724A7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38" y="4346860"/>
            <a:ext cx="5649402" cy="2037145"/>
          </a:xfrm>
          <a:prstGeom prst="rect">
            <a:avLst/>
          </a:prstGeom>
          <a:noFill/>
        </p:spPr>
      </p:pic>
      <p:pic>
        <p:nvPicPr>
          <p:cNvPr id="32" name="Graphic 31" descr="Badge New with solid fill">
            <a:extLst>
              <a:ext uri="{FF2B5EF4-FFF2-40B4-BE49-F238E27FC236}">
                <a16:creationId xmlns:a16="http://schemas.microsoft.com/office/drawing/2014/main" id="{92D0A6F7-5873-E1C5-8F3A-3EDA40EF04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903" y="2116620"/>
            <a:ext cx="369332" cy="369332"/>
          </a:xfrm>
          <a:prstGeom prst="rect">
            <a:avLst/>
          </a:prstGeom>
        </p:spPr>
      </p:pic>
      <p:sp>
        <p:nvSpPr>
          <p:cNvPr id="33" name="TextBox 32">
            <a:extLst>
              <a:ext uri="{FF2B5EF4-FFF2-40B4-BE49-F238E27FC236}">
                <a16:creationId xmlns:a16="http://schemas.microsoft.com/office/drawing/2014/main" id="{00DAD91F-3348-FE51-B546-93A5C5F9099A}"/>
              </a:ext>
            </a:extLst>
          </p:cNvPr>
          <p:cNvSpPr txBox="1"/>
          <p:nvPr/>
        </p:nvSpPr>
        <p:spPr>
          <a:xfrm>
            <a:off x="756239" y="3287738"/>
            <a:ext cx="5012101" cy="923330"/>
          </a:xfrm>
          <a:prstGeom prst="rect">
            <a:avLst/>
          </a:prstGeom>
          <a:noFill/>
        </p:spPr>
        <p:txBody>
          <a:bodyPr wrap="square" rtlCol="0">
            <a:spAutoFit/>
          </a:bodyPr>
          <a:lstStyle/>
          <a:p>
            <a:r>
              <a:rPr lang="en-US" dirty="0"/>
              <a:t>Aggregate into </a:t>
            </a:r>
            <a:r>
              <a:rPr lang="en-US" i="1" dirty="0"/>
              <a:t>daily</a:t>
            </a:r>
            <a:r>
              <a:rPr lang="en-US" dirty="0"/>
              <a:t> </a:t>
            </a:r>
            <a:r>
              <a:rPr lang="en-US" b="1" dirty="0"/>
              <a:t>O</a:t>
            </a:r>
            <a:r>
              <a:rPr lang="en-US" dirty="0"/>
              <a:t>pen </a:t>
            </a:r>
            <a:r>
              <a:rPr lang="en-US" b="1" dirty="0"/>
              <a:t>H</a:t>
            </a:r>
            <a:r>
              <a:rPr lang="en-US" dirty="0"/>
              <a:t>igh </a:t>
            </a:r>
            <a:r>
              <a:rPr lang="en-US" b="1" dirty="0"/>
              <a:t>L</a:t>
            </a:r>
            <a:r>
              <a:rPr lang="en-US" dirty="0"/>
              <a:t>ow </a:t>
            </a:r>
            <a:r>
              <a:rPr lang="en-US" b="1" dirty="0"/>
              <a:t>C</a:t>
            </a:r>
            <a:r>
              <a:rPr lang="en-US" dirty="0"/>
              <a:t>lose prices to reduce noise level</a:t>
            </a:r>
          </a:p>
          <a:p>
            <a:endParaRPr lang="en-US" dirty="0"/>
          </a:p>
        </p:txBody>
      </p:sp>
      <p:pic>
        <p:nvPicPr>
          <p:cNvPr id="34" name="Graphic 33" descr="Badge New with solid fill">
            <a:extLst>
              <a:ext uri="{FF2B5EF4-FFF2-40B4-BE49-F238E27FC236}">
                <a16:creationId xmlns:a16="http://schemas.microsoft.com/office/drawing/2014/main" id="{68F9E182-589E-D6C8-A20E-1D965A943C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907" y="3380071"/>
            <a:ext cx="369332" cy="369332"/>
          </a:xfrm>
          <a:prstGeom prst="rect">
            <a:avLst/>
          </a:prstGeom>
        </p:spPr>
      </p:pic>
      <p:pic>
        <p:nvPicPr>
          <p:cNvPr id="35" name="Graphic 34" descr="Badge New with solid fill">
            <a:extLst>
              <a:ext uri="{FF2B5EF4-FFF2-40B4-BE49-F238E27FC236}">
                <a16:creationId xmlns:a16="http://schemas.microsoft.com/office/drawing/2014/main" id="{219EA397-A5DF-C42A-E1A3-0FE3FBEE41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8370" y="5397773"/>
            <a:ext cx="369332" cy="369332"/>
          </a:xfrm>
          <a:prstGeom prst="rect">
            <a:avLst/>
          </a:prstGeom>
        </p:spPr>
      </p:pic>
      <p:pic>
        <p:nvPicPr>
          <p:cNvPr id="36" name="Graphic 35" descr="Badge New with solid fill">
            <a:extLst>
              <a:ext uri="{FF2B5EF4-FFF2-40B4-BE49-F238E27FC236}">
                <a16:creationId xmlns:a16="http://schemas.microsoft.com/office/drawing/2014/main" id="{4BB5BB4E-3D1E-AC44-458B-D2D9B7EAD2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5437" y="4449702"/>
            <a:ext cx="369332" cy="369332"/>
          </a:xfrm>
          <a:prstGeom prst="rect">
            <a:avLst/>
          </a:prstGeom>
        </p:spPr>
      </p:pic>
      <p:sp>
        <p:nvSpPr>
          <p:cNvPr id="37" name="TextBox 36">
            <a:extLst>
              <a:ext uri="{FF2B5EF4-FFF2-40B4-BE49-F238E27FC236}">
                <a16:creationId xmlns:a16="http://schemas.microsoft.com/office/drawing/2014/main" id="{CDCC6DA1-3E97-E7A6-5278-FDD64579BC69}"/>
              </a:ext>
            </a:extLst>
          </p:cNvPr>
          <p:cNvSpPr txBox="1"/>
          <p:nvPr/>
        </p:nvSpPr>
        <p:spPr>
          <a:xfrm>
            <a:off x="6327702" y="4354472"/>
            <a:ext cx="5529336" cy="646331"/>
          </a:xfrm>
          <a:prstGeom prst="rect">
            <a:avLst/>
          </a:prstGeom>
          <a:noFill/>
        </p:spPr>
        <p:txBody>
          <a:bodyPr wrap="square" rtlCol="0">
            <a:spAutoFit/>
          </a:bodyPr>
          <a:lstStyle/>
          <a:p>
            <a:r>
              <a:rPr lang="en-US" dirty="0"/>
              <a:t>Extract a proxy for the index </a:t>
            </a:r>
            <a:r>
              <a:rPr lang="en-US" b="1" dirty="0"/>
              <a:t>V</a:t>
            </a:r>
            <a:r>
              <a:rPr lang="en-US" dirty="0"/>
              <a:t>olume from the constituent underlying stocks</a:t>
            </a:r>
          </a:p>
        </p:txBody>
      </p:sp>
      <p:sp>
        <p:nvSpPr>
          <p:cNvPr id="38" name="TextBox 37">
            <a:extLst>
              <a:ext uri="{FF2B5EF4-FFF2-40B4-BE49-F238E27FC236}">
                <a16:creationId xmlns:a16="http://schemas.microsoft.com/office/drawing/2014/main" id="{A9DAFE30-A397-1989-61D6-5142C21C5AAE}"/>
              </a:ext>
            </a:extLst>
          </p:cNvPr>
          <p:cNvSpPr txBox="1"/>
          <p:nvPr/>
        </p:nvSpPr>
        <p:spPr>
          <a:xfrm>
            <a:off x="6327703" y="5365433"/>
            <a:ext cx="5529335" cy="646331"/>
          </a:xfrm>
          <a:prstGeom prst="rect">
            <a:avLst/>
          </a:prstGeom>
          <a:noFill/>
        </p:spPr>
        <p:txBody>
          <a:bodyPr wrap="square" rtlCol="0">
            <a:spAutoFit/>
          </a:bodyPr>
          <a:lstStyle/>
          <a:p>
            <a:r>
              <a:rPr lang="en-US" dirty="0"/>
              <a:t>Compute some </a:t>
            </a:r>
            <a:r>
              <a:rPr lang="en-US" b="1" dirty="0"/>
              <a:t>technical indicators </a:t>
            </a:r>
            <a:r>
              <a:rPr lang="en-US" dirty="0"/>
              <a:t>to use as features</a:t>
            </a:r>
          </a:p>
        </p:txBody>
      </p:sp>
    </p:spTree>
    <p:extLst>
      <p:ext uri="{BB962C8B-B14F-4D97-AF65-F5344CB8AC3E}">
        <p14:creationId xmlns:p14="http://schemas.microsoft.com/office/powerpoint/2010/main" val="257888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92A1-76B3-42FE-71EF-992C22B64D92}"/>
              </a:ext>
            </a:extLst>
          </p:cNvPr>
          <p:cNvSpPr>
            <a:spLocks noGrp="1"/>
          </p:cNvSpPr>
          <p:nvPr>
            <p:ph type="title"/>
          </p:nvPr>
        </p:nvSpPr>
        <p:spPr>
          <a:xfrm>
            <a:off x="334963" y="812653"/>
            <a:ext cx="6120000" cy="437028"/>
          </a:xfrm>
        </p:spPr>
        <p:txBody>
          <a:bodyPr/>
          <a:lstStyle/>
          <a:p>
            <a:r>
              <a:rPr lang="en-US" dirty="0"/>
              <a:t>Linear  Model</a:t>
            </a:r>
          </a:p>
        </p:txBody>
      </p:sp>
      <p:sp>
        <p:nvSpPr>
          <p:cNvPr id="3" name="Date Placeholder 2">
            <a:extLst>
              <a:ext uri="{FF2B5EF4-FFF2-40B4-BE49-F238E27FC236}">
                <a16:creationId xmlns:a16="http://schemas.microsoft.com/office/drawing/2014/main" id="{6A21F1ED-3A74-D214-D36F-375DE7829481}"/>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8C15865E-E243-8758-B445-F5668D576C79}"/>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9F918AFD-046C-33F3-C1FC-1D7EAA9CFCCB}"/>
              </a:ext>
            </a:extLst>
          </p:cNvPr>
          <p:cNvSpPr>
            <a:spLocks noGrp="1"/>
          </p:cNvSpPr>
          <p:nvPr>
            <p:ph type="sldNum" sz="quarter" idx="12"/>
          </p:nvPr>
        </p:nvSpPr>
        <p:spPr/>
        <p:txBody>
          <a:bodyPr/>
          <a:lstStyle/>
          <a:p>
            <a:fld id="{3135EEA2-8D42-4D46-95A6-66E65FDC5EB1}" type="slidenum">
              <a:rPr lang="it-IT" smtClean="0"/>
              <a:t>3</a:t>
            </a:fld>
            <a:endParaRPr lang="it-IT"/>
          </a:p>
        </p:txBody>
      </p:sp>
      <p:pic>
        <p:nvPicPr>
          <p:cNvPr id="10" name="Content Placeholder 9" descr="A graph with blue lines&#10;&#10;AI-generated content may be incorrect.">
            <a:extLst>
              <a:ext uri="{FF2B5EF4-FFF2-40B4-BE49-F238E27FC236}">
                <a16:creationId xmlns:a16="http://schemas.microsoft.com/office/drawing/2014/main" id="{E3C88997-C19E-7D80-B10F-60318CA63CC2}"/>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357506" y="786417"/>
            <a:ext cx="4184193" cy="2696025"/>
          </a:xfrm>
        </p:spPr>
      </p:pic>
      <p:pic>
        <p:nvPicPr>
          <p:cNvPr id="12" name="Picture 11" descr="A group of graphs with black lines&#10;&#10;AI-generated content may be incorrect.">
            <a:extLst>
              <a:ext uri="{FF2B5EF4-FFF2-40B4-BE49-F238E27FC236}">
                <a16:creationId xmlns:a16="http://schemas.microsoft.com/office/drawing/2014/main" id="{0403B4A8-56B3-58BC-7255-AC8A4167C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9087" y="4179043"/>
            <a:ext cx="2945729" cy="2089052"/>
          </a:xfrm>
          <a:prstGeom prst="rect">
            <a:avLst/>
          </a:prstGeom>
        </p:spPr>
      </p:pic>
      <p:pic>
        <p:nvPicPr>
          <p:cNvPr id="11" name="Picture 10" descr="A close-up of a sign&#10;&#10;AI-generated content may be incorrect.">
            <a:extLst>
              <a:ext uri="{FF2B5EF4-FFF2-40B4-BE49-F238E27FC236}">
                <a16:creationId xmlns:a16="http://schemas.microsoft.com/office/drawing/2014/main" id="{840A5C62-44BF-0051-C712-DB22C7DA3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5074" y="3803192"/>
            <a:ext cx="4713741" cy="320041"/>
          </a:xfrm>
          <a:prstGeom prst="rect">
            <a:avLst/>
          </a:prstGeom>
        </p:spPr>
      </p:pic>
      <p:sp>
        <p:nvSpPr>
          <p:cNvPr id="13" name="TextBox 12">
            <a:extLst>
              <a:ext uri="{FF2B5EF4-FFF2-40B4-BE49-F238E27FC236}">
                <a16:creationId xmlns:a16="http://schemas.microsoft.com/office/drawing/2014/main" id="{B6790ACB-9472-AB24-2A66-6E641BAE3887}"/>
              </a:ext>
            </a:extLst>
          </p:cNvPr>
          <p:cNvSpPr txBox="1"/>
          <p:nvPr/>
        </p:nvSpPr>
        <p:spPr>
          <a:xfrm>
            <a:off x="803326" y="1415535"/>
            <a:ext cx="6527749" cy="646331"/>
          </a:xfrm>
          <a:prstGeom prst="rect">
            <a:avLst/>
          </a:prstGeom>
          <a:noFill/>
        </p:spPr>
        <p:txBody>
          <a:bodyPr wrap="none" rtlCol="0">
            <a:spAutoFit/>
          </a:bodyPr>
          <a:lstStyle/>
          <a:p>
            <a:r>
              <a:rPr lang="en-US" dirty="0"/>
              <a:t>Predict the </a:t>
            </a:r>
            <a:r>
              <a:rPr lang="en-US" b="1" dirty="0"/>
              <a:t>close price </a:t>
            </a:r>
            <a:r>
              <a:rPr lang="en-US" dirty="0"/>
              <a:t>of Nifty50 using technical indicators</a:t>
            </a:r>
          </a:p>
          <a:p>
            <a:r>
              <a:rPr lang="en-US" dirty="0"/>
              <a:t>with a linear regression model</a:t>
            </a:r>
          </a:p>
        </p:txBody>
      </p:sp>
      <p:pic>
        <p:nvPicPr>
          <p:cNvPr id="15" name="Graphic 14" descr="Bullseye with solid fill">
            <a:extLst>
              <a:ext uri="{FF2B5EF4-FFF2-40B4-BE49-F238E27FC236}">
                <a16:creationId xmlns:a16="http://schemas.microsoft.com/office/drawing/2014/main" id="{C1C86E50-4FB4-DBA6-7FF1-74E92AFA54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563" y="1415535"/>
            <a:ext cx="369332" cy="369332"/>
          </a:xfrm>
          <a:prstGeom prst="rect">
            <a:avLst/>
          </a:prstGeom>
        </p:spPr>
      </p:pic>
      <p:pic>
        <p:nvPicPr>
          <p:cNvPr id="18" name="Picture 17" descr="A comparison of a graph&#10;&#10;AI-generated content may be incorrect.">
            <a:extLst>
              <a:ext uri="{FF2B5EF4-FFF2-40B4-BE49-F238E27FC236}">
                <a16:creationId xmlns:a16="http://schemas.microsoft.com/office/drawing/2014/main" id="{806DBEE0-2D78-310B-DF92-25F77F880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0269" y="4250243"/>
            <a:ext cx="3131676" cy="2017852"/>
          </a:xfrm>
          <a:prstGeom prst="rect">
            <a:avLst/>
          </a:prstGeom>
        </p:spPr>
      </p:pic>
      <p:pic>
        <p:nvPicPr>
          <p:cNvPr id="23" name="Picture 22">
            <a:extLst>
              <a:ext uri="{FF2B5EF4-FFF2-40B4-BE49-F238E27FC236}">
                <a16:creationId xmlns:a16="http://schemas.microsoft.com/office/drawing/2014/main" id="{5F14EDF2-455D-8632-BD6D-7C74C78F16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963" y="3258675"/>
            <a:ext cx="6812597" cy="223767"/>
          </a:xfrm>
          <a:prstGeom prst="rect">
            <a:avLst/>
          </a:prstGeom>
        </p:spPr>
      </p:pic>
      <p:pic>
        <p:nvPicPr>
          <p:cNvPr id="32" name="Graphic 31" descr="Badge Cross with solid fill">
            <a:extLst>
              <a:ext uri="{FF2B5EF4-FFF2-40B4-BE49-F238E27FC236}">
                <a16:creationId xmlns:a16="http://schemas.microsoft.com/office/drawing/2014/main" id="{A6AD3E10-F863-2B71-D33E-10A3DDEBE7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762" y="3803192"/>
            <a:ext cx="365125" cy="365125"/>
          </a:xfrm>
          <a:prstGeom prst="rect">
            <a:avLst/>
          </a:prstGeom>
        </p:spPr>
      </p:pic>
      <p:sp>
        <p:nvSpPr>
          <p:cNvPr id="36" name="TextBox 35">
            <a:extLst>
              <a:ext uri="{FF2B5EF4-FFF2-40B4-BE49-F238E27FC236}">
                <a16:creationId xmlns:a16="http://schemas.microsoft.com/office/drawing/2014/main" id="{79A5E529-500B-F7A9-5447-F6CEA541CA83}"/>
              </a:ext>
            </a:extLst>
          </p:cNvPr>
          <p:cNvSpPr txBox="1"/>
          <p:nvPr/>
        </p:nvSpPr>
        <p:spPr>
          <a:xfrm>
            <a:off x="731887" y="3809026"/>
            <a:ext cx="4761240" cy="646331"/>
          </a:xfrm>
          <a:prstGeom prst="rect">
            <a:avLst/>
          </a:prstGeom>
          <a:noFill/>
        </p:spPr>
        <p:txBody>
          <a:bodyPr wrap="none" rtlCol="0">
            <a:spAutoFit/>
          </a:bodyPr>
          <a:lstStyle/>
          <a:p>
            <a:r>
              <a:rPr lang="en-US" dirty="0"/>
              <a:t>No interest in the statistical reliability here,</a:t>
            </a:r>
          </a:p>
          <a:p>
            <a:r>
              <a:rPr lang="en-US" dirty="0"/>
              <a:t>just focus on the forecast power</a:t>
            </a:r>
          </a:p>
        </p:txBody>
      </p:sp>
      <p:pic>
        <p:nvPicPr>
          <p:cNvPr id="38" name="Graphic 37" descr="Badge Tick1 with solid fill">
            <a:extLst>
              <a:ext uri="{FF2B5EF4-FFF2-40B4-BE49-F238E27FC236}">
                <a16:creationId xmlns:a16="http://schemas.microsoft.com/office/drawing/2014/main" id="{A234104F-7EA7-89F0-670F-8B80291ADD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692" y="5374048"/>
            <a:ext cx="365125" cy="365125"/>
          </a:xfrm>
          <a:prstGeom prst="rect">
            <a:avLst/>
          </a:prstGeom>
        </p:spPr>
      </p:pic>
      <p:sp>
        <p:nvSpPr>
          <p:cNvPr id="39" name="TextBox 38">
            <a:extLst>
              <a:ext uri="{FF2B5EF4-FFF2-40B4-BE49-F238E27FC236}">
                <a16:creationId xmlns:a16="http://schemas.microsoft.com/office/drawing/2014/main" id="{C16A8F96-90DB-2FAF-1AA9-FDCF26CCEE24}"/>
              </a:ext>
            </a:extLst>
          </p:cNvPr>
          <p:cNvSpPr txBox="1"/>
          <p:nvPr/>
        </p:nvSpPr>
        <p:spPr>
          <a:xfrm>
            <a:off x="731887" y="5374048"/>
            <a:ext cx="4387740" cy="369332"/>
          </a:xfrm>
          <a:prstGeom prst="rect">
            <a:avLst/>
          </a:prstGeom>
          <a:noFill/>
        </p:spPr>
        <p:txBody>
          <a:bodyPr wrap="none" rtlCol="0">
            <a:spAutoFit/>
          </a:bodyPr>
          <a:lstStyle/>
          <a:p>
            <a:r>
              <a:rPr lang="en-US" dirty="0"/>
              <a:t>Diagnostics for guiding future modeling</a:t>
            </a:r>
          </a:p>
        </p:txBody>
      </p:sp>
      <p:sp>
        <p:nvSpPr>
          <p:cNvPr id="40" name="TextBox 39">
            <a:extLst>
              <a:ext uri="{FF2B5EF4-FFF2-40B4-BE49-F238E27FC236}">
                <a16:creationId xmlns:a16="http://schemas.microsoft.com/office/drawing/2014/main" id="{8E25C629-8058-0586-9672-7AC8A183E743}"/>
              </a:ext>
            </a:extLst>
          </p:cNvPr>
          <p:cNvSpPr txBox="1"/>
          <p:nvPr/>
        </p:nvSpPr>
        <p:spPr>
          <a:xfrm>
            <a:off x="803326" y="2130104"/>
            <a:ext cx="6040436" cy="923330"/>
          </a:xfrm>
          <a:prstGeom prst="rect">
            <a:avLst/>
          </a:prstGeom>
          <a:noFill/>
        </p:spPr>
        <p:txBody>
          <a:bodyPr wrap="none" rtlCol="0">
            <a:spAutoFit/>
          </a:bodyPr>
          <a:lstStyle/>
          <a:p>
            <a:pPr marL="285750" indent="-285750">
              <a:buFont typeface="Arial" panose="020B0604020202020204" pitchFamily="34" charset="0"/>
              <a:buChar char="•"/>
            </a:pPr>
            <a:r>
              <a:rPr lang="en-US" dirty="0"/>
              <a:t>Variable selection: backward/forward minimizing AIC</a:t>
            </a:r>
          </a:p>
          <a:p>
            <a:pPr marL="285750" indent="-285750">
              <a:buFont typeface="Arial" panose="020B0604020202020204" pitchFamily="34" charset="0"/>
              <a:buChar char="•"/>
            </a:pPr>
            <a:r>
              <a:rPr lang="en-US" dirty="0"/>
              <a:t>Training set: 2017, 2018</a:t>
            </a:r>
          </a:p>
          <a:p>
            <a:pPr marL="285750" indent="-285750">
              <a:buFont typeface="Arial" panose="020B0604020202020204" pitchFamily="34" charset="0"/>
              <a:buChar char="•"/>
            </a:pPr>
            <a:r>
              <a:rPr lang="en-US" dirty="0"/>
              <a:t>Test set:  2019</a:t>
            </a:r>
          </a:p>
        </p:txBody>
      </p:sp>
      <p:sp>
        <p:nvSpPr>
          <p:cNvPr id="46" name="TextBox 45">
            <a:extLst>
              <a:ext uri="{FF2B5EF4-FFF2-40B4-BE49-F238E27FC236}">
                <a16:creationId xmlns:a16="http://schemas.microsoft.com/office/drawing/2014/main" id="{79AC031E-5B6D-6A07-4EB5-0D7F808C66F2}"/>
              </a:ext>
            </a:extLst>
          </p:cNvPr>
          <p:cNvSpPr txBox="1"/>
          <p:nvPr/>
        </p:nvSpPr>
        <p:spPr>
          <a:xfrm>
            <a:off x="731887" y="4455357"/>
            <a:ext cx="438774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Spurious high R² from non-stationary features</a:t>
            </a:r>
          </a:p>
          <a:p>
            <a:pPr marL="285750" indent="-285750">
              <a:buFont typeface="Arial" panose="020B0604020202020204" pitchFamily="34" charset="0"/>
              <a:buChar char="•"/>
            </a:pPr>
            <a:r>
              <a:rPr lang="en-US" sz="1400" dirty="0"/>
              <a:t>Heteroskedastic residuals</a:t>
            </a:r>
          </a:p>
          <a:p>
            <a:pPr marL="285750" indent="-285750">
              <a:buFont typeface="Arial" panose="020B0604020202020204" pitchFamily="34" charset="0"/>
              <a:buChar char="•"/>
            </a:pPr>
            <a:r>
              <a:rPr lang="en-US" sz="1400" dirty="0"/>
              <a:t>Non-normal error distribution</a:t>
            </a:r>
          </a:p>
        </p:txBody>
      </p:sp>
      <p:sp>
        <p:nvSpPr>
          <p:cNvPr id="48" name="TextBox 47">
            <a:extLst>
              <a:ext uri="{FF2B5EF4-FFF2-40B4-BE49-F238E27FC236}">
                <a16:creationId xmlns:a16="http://schemas.microsoft.com/office/drawing/2014/main" id="{E8ADDCF5-DDE1-4C8C-52DC-09B88C6D6B1E}"/>
              </a:ext>
            </a:extLst>
          </p:cNvPr>
          <p:cNvSpPr txBox="1"/>
          <p:nvPr/>
        </p:nvSpPr>
        <p:spPr>
          <a:xfrm>
            <a:off x="731887" y="5840352"/>
            <a:ext cx="5235729"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No autocorrelation detected after including lagged values</a:t>
            </a:r>
          </a:p>
        </p:txBody>
      </p:sp>
    </p:spTree>
    <p:extLst>
      <p:ext uri="{BB962C8B-B14F-4D97-AF65-F5344CB8AC3E}">
        <p14:creationId xmlns:p14="http://schemas.microsoft.com/office/powerpoint/2010/main" val="1807029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3D083-D35B-399B-A4F5-11084BFAC3DD}"/>
              </a:ext>
            </a:extLst>
          </p:cNvPr>
          <p:cNvSpPr>
            <a:spLocks noGrp="1"/>
          </p:cNvSpPr>
          <p:nvPr>
            <p:ph type="title"/>
          </p:nvPr>
        </p:nvSpPr>
        <p:spPr>
          <a:xfrm>
            <a:off x="297325" y="1357956"/>
            <a:ext cx="5761037" cy="840083"/>
          </a:xfrm>
        </p:spPr>
        <p:txBody>
          <a:bodyPr/>
          <a:lstStyle/>
          <a:p>
            <a:r>
              <a:rPr lang="en-GB" sz="1800" dirty="0"/>
              <a:t>Absolute Change Threshold Strategy</a:t>
            </a:r>
          </a:p>
        </p:txBody>
      </p:sp>
      <p:sp>
        <p:nvSpPr>
          <p:cNvPr id="3" name="Date Placeholder 2">
            <a:extLst>
              <a:ext uri="{FF2B5EF4-FFF2-40B4-BE49-F238E27FC236}">
                <a16:creationId xmlns:a16="http://schemas.microsoft.com/office/drawing/2014/main" id="{C7D1AFBC-85EF-30E1-51F2-E0E48474D67A}"/>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9877B9EC-87C6-1A75-6CDA-3157A481CA39}"/>
              </a:ext>
            </a:extLst>
          </p:cNvPr>
          <p:cNvSpPr>
            <a:spLocks noGrp="1"/>
          </p:cNvSpPr>
          <p:nvPr>
            <p:ph type="ftr" sz="quarter" idx="11"/>
          </p:nvPr>
        </p:nvSpPr>
        <p:spPr/>
        <p:txBody>
          <a:bodyPr/>
          <a:lstStyle/>
          <a:p>
            <a:r>
              <a:rPr lang="it-IT" dirty="0"/>
              <a:t>Barbieri - Delera - Hauser -  Howe</a:t>
            </a:r>
          </a:p>
        </p:txBody>
      </p:sp>
      <p:sp>
        <p:nvSpPr>
          <p:cNvPr id="5" name="Slide Number Placeholder 4">
            <a:extLst>
              <a:ext uri="{FF2B5EF4-FFF2-40B4-BE49-F238E27FC236}">
                <a16:creationId xmlns:a16="http://schemas.microsoft.com/office/drawing/2014/main" id="{70A2BA6F-01F7-3397-F28E-541755886BF8}"/>
              </a:ext>
            </a:extLst>
          </p:cNvPr>
          <p:cNvSpPr>
            <a:spLocks noGrp="1"/>
          </p:cNvSpPr>
          <p:nvPr>
            <p:ph type="sldNum" sz="quarter" idx="12"/>
          </p:nvPr>
        </p:nvSpPr>
        <p:spPr/>
        <p:txBody>
          <a:bodyPr/>
          <a:lstStyle/>
          <a:p>
            <a:fld id="{3135EEA2-8D42-4D46-95A6-66E65FDC5EB1}" type="slidenum">
              <a:rPr lang="it-IT" smtClean="0"/>
              <a:t>4</a:t>
            </a:fld>
            <a:endParaRPr lang="it-IT"/>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E6B1AB9E-B032-7EA2-6557-465A7AC8A4A6}"/>
                  </a:ext>
                </a:extLst>
              </p:cNvPr>
              <p:cNvSpPr>
                <a:spLocks noGrp="1"/>
              </p:cNvSpPr>
              <p:nvPr>
                <p:ph type="body" sz="quarter" idx="14"/>
              </p:nvPr>
            </p:nvSpPr>
            <p:spPr>
              <a:xfrm>
                <a:off x="334963" y="1777999"/>
                <a:ext cx="4962252" cy="4780455"/>
              </a:xfrm>
            </p:spPr>
            <p:txBody>
              <a:bodyPr/>
              <a:lstStyle/>
              <a:p>
                <a:pPr algn="just"/>
                <a:r>
                  <a:rPr lang="en-GB" sz="1400" b="1" dirty="0"/>
                  <a:t>Objective</a:t>
                </a:r>
                <a:r>
                  <a:rPr lang="en-GB" sz="1400" dirty="0"/>
                  <a:t>: Take a position only when the predicted change in log returns is significant. </a:t>
                </a:r>
              </a:p>
              <a:p>
                <a:pPr algn="just"/>
                <a:endParaRPr lang="en-GB" dirty="0"/>
              </a:p>
              <a:p>
                <a:pPr algn="just"/>
                <a:r>
                  <a:rPr lang="en-GB" sz="1400" b="1" dirty="0"/>
                  <a:t>Threshold-Based Switching</a:t>
                </a:r>
                <a:r>
                  <a:rPr lang="en-GB" sz="1400" dirty="0"/>
                  <a:t>:</a:t>
                </a:r>
              </a:p>
              <a:p>
                <a:pPr marL="285750" indent="-285750" algn="just">
                  <a:buFont typeface="Arial" panose="020B0604020202020204" pitchFamily="34" charset="0"/>
                  <a:buChar char="•"/>
                </a:pPr>
                <a:r>
                  <a:rPr lang="en-GB" sz="1400" dirty="0"/>
                  <a:t>Compute change in predictions:  </a:t>
                </a:r>
                <a14:m>
                  <m:oMath xmlns:m="http://schemas.openxmlformats.org/officeDocument/2006/math">
                    <m:r>
                      <m:rPr>
                        <m:sty m:val="p"/>
                      </m:rPr>
                      <a:rPr lang="en-IT" sz="1400" dirty="0">
                        <a:latin typeface="Cambria Math" panose="02040503050406030204" pitchFamily="18" charset="0"/>
                      </a:rPr>
                      <m:t>Δ</m:t>
                    </m:r>
                    <m:r>
                      <a:rPr lang="en-IT" sz="1400" i="1" dirty="0">
                        <a:latin typeface="Cambria Math" panose="02040503050406030204" pitchFamily="18" charset="0"/>
                      </a:rPr>
                      <m:t>𝑝𝑟𝑒</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𝑑</m:t>
                        </m:r>
                      </m:e>
                      <m:sub>
                        <m:r>
                          <a:rPr lang="en-IT" sz="1400" i="1" dirty="0">
                            <a:latin typeface="Cambria Math" panose="02040503050406030204" pitchFamily="18" charset="0"/>
                          </a:rPr>
                          <m:t>𝑡</m:t>
                        </m:r>
                      </m:sub>
                    </m:sSub>
                    <m:r>
                      <a:rPr lang="it-IT" sz="1400" b="0" i="0" dirty="0" smtClean="0">
                        <a:latin typeface="Cambria Math" panose="02040503050406030204" pitchFamily="18" charset="0"/>
                      </a:rPr>
                      <m:t> </m:t>
                    </m:r>
                  </m:oMath>
                </a14:m>
                <a:r>
                  <a:rPr lang="en-GB" sz="1400" dirty="0"/>
                  <a:t>= </a:t>
                </a:r>
                <a14:m>
                  <m:oMath xmlns:m="http://schemas.openxmlformats.org/officeDocument/2006/math">
                    <m:d>
                      <m:dPr>
                        <m:begChr m:val="|"/>
                        <m:endChr m:val="|"/>
                        <m:ctrlPr>
                          <a:rPr lang="en-IT" sz="1400" i="1" dirty="0">
                            <a:latin typeface="Cambria Math" panose="02040503050406030204" pitchFamily="18" charset="0"/>
                          </a:rPr>
                        </m:ctrlPr>
                      </m:dPr>
                      <m:e>
                        <m:f>
                          <m:fPr>
                            <m:ctrlPr>
                              <a:rPr lang="en-IT" sz="1400" i="1" dirty="0">
                                <a:latin typeface="Cambria Math" panose="02040503050406030204" pitchFamily="18" charset="0"/>
                              </a:rPr>
                            </m:ctrlPr>
                          </m:fPr>
                          <m:num>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sub>
                                </m:sSub>
                              </m:e>
                            </m:acc>
                            <m:r>
                              <a:rPr lang="en-IT" sz="1400" i="1" dirty="0">
                                <a:latin typeface="Cambria Math" panose="02040503050406030204" pitchFamily="18" charset="0"/>
                              </a:rPr>
                              <m:t>−</m:t>
                            </m:r>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−1</m:t>
                                    </m:r>
                                  </m:sub>
                                </m:sSub>
                              </m:e>
                            </m:acc>
                          </m:num>
                          <m:den>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−1</m:t>
                                    </m:r>
                                  </m:sub>
                                </m:sSub>
                              </m:e>
                            </m:acc>
                          </m:den>
                        </m:f>
                      </m:e>
                    </m:d>
                  </m:oMath>
                </a14:m>
                <a:endParaRPr lang="en-IT" sz="1400" dirty="0"/>
              </a:p>
              <a:p>
                <a:pPr marL="285750" indent="-285750" algn="just">
                  <a:buFont typeface="Arial" panose="020B0604020202020204" pitchFamily="34" charset="0"/>
                  <a:buChar char="•"/>
                </a:pPr>
                <a:r>
                  <a:rPr lang="en-GB" sz="1400" dirty="0"/>
                  <a:t>Enter or switch position only if </a:t>
                </a:r>
                <a14:m>
                  <m:oMath xmlns:m="http://schemas.openxmlformats.org/officeDocument/2006/math">
                    <m:r>
                      <m:rPr>
                        <m:sty m:val="p"/>
                      </m:rPr>
                      <a:rPr lang="en-IT" sz="1400" dirty="0">
                        <a:latin typeface="Cambria Math" panose="02040503050406030204" pitchFamily="18" charset="0"/>
                      </a:rPr>
                      <m:t>Δ</m:t>
                    </m:r>
                    <m:r>
                      <a:rPr lang="en-IT" sz="1400" i="1" dirty="0">
                        <a:latin typeface="Cambria Math" panose="02040503050406030204" pitchFamily="18" charset="0"/>
                      </a:rPr>
                      <m:t>𝑝𝑟𝑒</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𝑑</m:t>
                        </m:r>
                      </m:e>
                      <m:sub>
                        <m:r>
                          <a:rPr lang="en-IT" sz="1400" i="1" dirty="0">
                            <a:latin typeface="Cambria Math" panose="02040503050406030204" pitchFamily="18" charset="0"/>
                          </a:rPr>
                          <m:t>𝑡</m:t>
                        </m:r>
                      </m:sub>
                    </m:sSub>
                  </m:oMath>
                </a14:m>
                <a:r>
                  <a:rPr lang="en-IT" sz="1400" dirty="0"/>
                  <a:t> </a:t>
                </a:r>
                <a:r>
                  <a:rPr lang="en-GB" sz="1400" dirty="0"/>
                  <a:t>≥ threshold </a:t>
                </a:r>
                <a:br>
                  <a:rPr lang="en-GB" sz="1400" dirty="0"/>
                </a:br>
                <a:r>
                  <a:rPr lang="en-GB" sz="1400" dirty="0"/>
                  <a:t>and the sign of the return is the opposite.</a:t>
                </a:r>
              </a:p>
              <a:p>
                <a:pPr algn="just"/>
                <a:endParaRPr lang="en-GB" dirty="0"/>
              </a:p>
              <a:p>
                <a:pPr algn="just"/>
                <a:r>
                  <a:rPr lang="en-GB" sz="1400" b="1" dirty="0"/>
                  <a:t>Position Logic</a:t>
                </a:r>
                <a:r>
                  <a:rPr lang="en-GB" sz="1400" dirty="0"/>
                  <a:t>:</a:t>
                </a:r>
              </a:p>
              <a:p>
                <a:pPr algn="just"/>
                <a:r>
                  <a:rPr lang="en-GB" sz="1400" dirty="0"/>
                  <a:t>Long if prediction &gt; 0, Short if &lt; 0, otherwise Neutral.</a:t>
                </a:r>
              </a:p>
              <a:p>
                <a:pPr algn="just"/>
                <a:r>
                  <a:rPr lang="en-GB" sz="1400" dirty="0"/>
                  <a:t>Hold previous position if change is small.</a:t>
                </a:r>
                <a:br>
                  <a:rPr lang="en-GB" sz="1400" dirty="0"/>
                </a:br>
                <a:endParaRPr lang="en-GB" sz="1400" dirty="0"/>
              </a:p>
              <a:p>
                <a:pPr algn="just"/>
                <a:r>
                  <a:rPr lang="en-GB" sz="1400" b="1" dirty="0"/>
                  <a:t>Transaction Cost Handling</a:t>
                </a:r>
                <a:r>
                  <a:rPr lang="en-GB" sz="1400" dirty="0"/>
                  <a:t>:</a:t>
                </a:r>
              </a:p>
              <a:p>
                <a:pPr algn="just"/>
                <a:r>
                  <a:rPr lang="en-GB" sz="1400" dirty="0"/>
                  <a:t>When a position change occurs.</a:t>
                </a:r>
              </a:p>
              <a:p>
                <a:endParaRPr lang="en-IT" dirty="0"/>
              </a:p>
            </p:txBody>
          </p:sp>
        </mc:Choice>
        <mc:Fallback xmlns="">
          <p:sp>
            <p:nvSpPr>
              <p:cNvPr id="6" name="Text Placeholder 5">
                <a:extLst>
                  <a:ext uri="{FF2B5EF4-FFF2-40B4-BE49-F238E27FC236}">
                    <a16:creationId xmlns:a16="http://schemas.microsoft.com/office/drawing/2014/main" id="{E6B1AB9E-B032-7EA2-6557-465A7AC8A4A6}"/>
                  </a:ext>
                </a:extLst>
              </p:cNvPr>
              <p:cNvSpPr>
                <a:spLocks noGrp="1" noRot="1" noChangeAspect="1" noMove="1" noResize="1" noEditPoints="1" noAdjustHandles="1" noChangeArrowheads="1" noChangeShapeType="1" noTextEdit="1"/>
              </p:cNvSpPr>
              <p:nvPr>
                <p:ph type="body" sz="quarter" idx="14"/>
              </p:nvPr>
            </p:nvSpPr>
            <p:spPr>
              <a:xfrm>
                <a:off x="334963" y="1777999"/>
                <a:ext cx="4962252" cy="4780455"/>
              </a:xfrm>
              <a:blipFill>
                <a:blip r:embed="rId2"/>
                <a:stretch>
                  <a:fillRect l="-2296" t="-796" r="-2041"/>
                </a:stretch>
              </a:blipFill>
            </p:spPr>
            <p:txBody>
              <a:bodyPr/>
              <a:lstStyle/>
              <a:p>
                <a:r>
                  <a:rPr lang="en-IT">
                    <a:noFill/>
                  </a:rPr>
                  <a:t> </a:t>
                </a:r>
              </a:p>
            </p:txBody>
          </p:sp>
        </mc:Fallback>
      </mc:AlternateContent>
      <p:sp>
        <p:nvSpPr>
          <p:cNvPr id="9" name="Title 1">
            <a:extLst>
              <a:ext uri="{FF2B5EF4-FFF2-40B4-BE49-F238E27FC236}">
                <a16:creationId xmlns:a16="http://schemas.microsoft.com/office/drawing/2014/main" id="{C1363B65-0BF3-3892-30EA-E22E1C277E22}"/>
              </a:ext>
            </a:extLst>
          </p:cNvPr>
          <p:cNvSpPr txBox="1">
            <a:spLocks/>
          </p:cNvSpPr>
          <p:nvPr/>
        </p:nvSpPr>
        <p:spPr>
          <a:xfrm>
            <a:off x="6375399" y="1344312"/>
            <a:ext cx="5761037" cy="8400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a:lstStyle>
          <a:p>
            <a:r>
              <a:rPr lang="en-GB" sz="1800" dirty="0"/>
              <a:t>Volatility-Scaled Strategy</a:t>
            </a:r>
          </a:p>
        </p:txBody>
      </p: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64CED261-AE2D-2AA7-4DFD-27B5BDA29F98}"/>
                  </a:ext>
                </a:extLst>
              </p:cNvPr>
              <p:cNvSpPr txBox="1">
                <a:spLocks/>
              </p:cNvSpPr>
              <p:nvPr/>
            </p:nvSpPr>
            <p:spPr>
              <a:xfrm>
                <a:off x="6375399" y="1777999"/>
                <a:ext cx="5481637" cy="4780456"/>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400" b="1" dirty="0"/>
                  <a:t>Objective</a:t>
                </a:r>
                <a:r>
                  <a:rPr lang="en-GB" sz="1400" dirty="0"/>
                  <a:t>: Adjust position size dynamically based on predicted log return and market volatility, aiming to maintain consistent risk exposure.</a:t>
                </a:r>
              </a:p>
              <a:p>
                <a:pPr algn="just"/>
                <a:endParaRPr lang="en-GB" sz="1000" dirty="0"/>
              </a:p>
              <a:p>
                <a:pPr algn="just"/>
                <a:r>
                  <a:rPr lang="en-GB" sz="1400" b="1" dirty="0"/>
                  <a:t>Volatility-Based Sizing</a:t>
                </a:r>
                <a:r>
                  <a:rPr lang="en-GB" sz="1400" dirty="0"/>
                  <a:t>:</a:t>
                </a:r>
              </a:p>
              <a:p>
                <a:pPr marL="171450" indent="-171450" algn="just">
                  <a:buFont typeface="Arial" panose="020B0604020202020204" pitchFamily="34" charset="0"/>
                  <a:buChar char="•"/>
                </a:pPr>
                <a:r>
                  <a:rPr lang="en-GB" sz="1400" dirty="0"/>
                  <a:t>Estimate rolling volatility from past true returns: </a:t>
                </a:r>
                <a14:m>
                  <m:oMath xmlns:m="http://schemas.openxmlformats.org/officeDocument/2006/math">
                    <m:r>
                      <a:rPr lang="en-IT" sz="1400" i="1" dirty="0">
                        <a:latin typeface="Cambria Math" panose="02040503050406030204" pitchFamily="18" charset="0"/>
                      </a:rPr>
                      <m:t>𝑣𝑜</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𝑙</m:t>
                        </m:r>
                      </m:e>
                      <m:sub>
                        <m:r>
                          <a:rPr lang="en-IT" sz="1400" i="1" dirty="0">
                            <a:latin typeface="Cambria Math" panose="02040503050406030204" pitchFamily="18" charset="0"/>
                          </a:rPr>
                          <m:t>𝑡</m:t>
                        </m:r>
                      </m:sub>
                    </m:sSub>
                    <m:r>
                      <a:rPr lang="en-IT" sz="1400" i="1" dirty="0">
                        <a:latin typeface="Cambria Math" panose="02040503050406030204" pitchFamily="18" charset="0"/>
                      </a:rPr>
                      <m:t>=</m:t>
                    </m:r>
                    <m:r>
                      <a:rPr lang="en-IT" sz="1400" i="1" dirty="0">
                        <a:latin typeface="Cambria Math" panose="02040503050406030204" pitchFamily="18" charset="0"/>
                      </a:rPr>
                      <m:t>𝑠𝑡𝑑</m:t>
                    </m:r>
                    <m:d>
                      <m:dPr>
                        <m:ctrlPr>
                          <a:rPr lang="en-IT" sz="1400" i="1" dirty="0">
                            <a:latin typeface="Cambria Math" panose="02040503050406030204" pitchFamily="18" charset="0"/>
                          </a:rPr>
                        </m:ctrlPr>
                      </m:dPr>
                      <m:e>
                        <m:d>
                          <m:dPr>
                            <m:begChr m:val="["/>
                            <m:endChr m:val="]"/>
                            <m:ctrlPr>
                              <a:rPr lang="en-IT" sz="1400" i="1" dirty="0">
                                <a:latin typeface="Cambria Math" panose="02040503050406030204" pitchFamily="18" charset="0"/>
                              </a:rPr>
                            </m:ctrlPr>
                          </m:d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m:t>
                                </m:r>
                                <m:r>
                                  <a:rPr lang="en-IT" sz="1400" i="1" dirty="0">
                                    <a:latin typeface="Cambria Math" panose="02040503050406030204" pitchFamily="18" charset="0"/>
                                  </a:rPr>
                                  <m:t>𝑛</m:t>
                                </m:r>
                              </m:sub>
                            </m:sSub>
                            <m:r>
                              <a:rPr lang="en-IT" sz="1400" i="1" dirty="0">
                                <a:latin typeface="Cambria Math" panose="02040503050406030204" pitchFamily="18" charset="0"/>
                              </a:rPr>
                              <m:t>,…,</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−1</m:t>
                                </m:r>
                              </m:sub>
                            </m:sSub>
                          </m:e>
                        </m:d>
                      </m:e>
                    </m:d>
                  </m:oMath>
                </a14:m>
                <a:endParaRPr lang="en-IT" sz="1400" dirty="0"/>
              </a:p>
              <a:p>
                <a:pPr marL="171450" indent="-171450" algn="just">
                  <a:buFont typeface="Arial" panose="020B0604020202020204" pitchFamily="34" charset="0"/>
                  <a:buChar char="•"/>
                </a:pPr>
                <a:r>
                  <a:rPr lang="en-GB" sz="1400" dirty="0"/>
                  <a:t>Compute position size:  </a:t>
                </a:r>
                <a14:m>
                  <m:oMath xmlns:m="http://schemas.openxmlformats.org/officeDocument/2006/math">
                    <m:r>
                      <a:rPr lang="en-IT" sz="1400" i="1" dirty="0">
                        <a:latin typeface="Cambria Math" panose="02040503050406030204" pitchFamily="18" charset="0"/>
                      </a:rPr>
                      <m:t>𝑝𝑜𝑠𝑖𝑡𝑖𝑜</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𝑛</m:t>
                        </m:r>
                      </m:e>
                      <m:sub>
                        <m:r>
                          <a:rPr lang="en-IT" sz="1400" i="1" dirty="0">
                            <a:latin typeface="Cambria Math" panose="02040503050406030204" pitchFamily="18" charset="0"/>
                          </a:rPr>
                          <m:t>𝑡</m:t>
                        </m:r>
                      </m:sub>
                    </m:sSub>
                    <m:r>
                      <a:rPr lang="en-IT" sz="1400" i="1" dirty="0">
                        <a:latin typeface="Cambria Math" panose="02040503050406030204" pitchFamily="18" charset="0"/>
                      </a:rPr>
                      <m:t>=</m:t>
                    </m:r>
                    <m:r>
                      <a:rPr lang="en-IT" sz="1400" i="1" dirty="0">
                        <a:latin typeface="Cambria Math" panose="02040503050406030204" pitchFamily="18" charset="0"/>
                      </a:rPr>
                      <m:t>𝑠𝑐𝑎𝑙𝑒</m:t>
                    </m:r>
                    <m:r>
                      <a:rPr lang="en-IT" sz="1400" dirty="0">
                        <a:latin typeface="Cambria Math" panose="02040503050406030204" pitchFamily="18" charset="0"/>
                      </a:rPr>
                      <m:t>⋅</m:t>
                    </m:r>
                    <m:f>
                      <m:fPr>
                        <m:ctrlPr>
                          <a:rPr lang="en-IT" sz="1400" i="1" dirty="0">
                            <a:latin typeface="Cambria Math" panose="02040503050406030204" pitchFamily="18" charset="0"/>
                          </a:rPr>
                        </m:ctrlPr>
                      </m:fPr>
                      <m:num>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sub>
                            </m:sSub>
                          </m:e>
                        </m:acc>
                      </m:num>
                      <m:den>
                        <m:r>
                          <a:rPr lang="en-IT" sz="1400" i="1" dirty="0">
                            <a:latin typeface="Cambria Math" panose="02040503050406030204" pitchFamily="18" charset="0"/>
                          </a:rPr>
                          <m:t>𝑣𝑜</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𝑙</m:t>
                            </m:r>
                          </m:e>
                          <m:sub>
                            <m:r>
                              <a:rPr lang="en-IT" sz="1400" i="1" dirty="0">
                                <a:latin typeface="Cambria Math" panose="02040503050406030204" pitchFamily="18" charset="0"/>
                              </a:rPr>
                              <m:t>𝑡</m:t>
                            </m:r>
                          </m:sub>
                        </m:sSub>
                        <m:r>
                          <a:rPr lang="en-IT" sz="1400" i="1" dirty="0">
                            <a:latin typeface="Cambria Math" panose="02040503050406030204" pitchFamily="18" charset="0"/>
                          </a:rPr>
                          <m:t>+</m:t>
                        </m:r>
                        <m:r>
                          <m:rPr>
                            <m:sty m:val="p"/>
                          </m:rPr>
                          <a:rPr lang="en-IT" sz="1400" dirty="0">
                            <a:latin typeface="Cambria Math" panose="02040503050406030204" pitchFamily="18" charset="0"/>
                          </a:rPr>
                          <m:t>ϵ</m:t>
                        </m:r>
                      </m:den>
                    </m:f>
                  </m:oMath>
                </a14:m>
                <a:endParaRPr lang="en-IT" sz="1400" dirty="0"/>
              </a:p>
              <a:p>
                <a:pPr marL="171450" indent="-171450" algn="just">
                  <a:buFont typeface="Arial" panose="020B0604020202020204" pitchFamily="34" charset="0"/>
                  <a:buChar char="•"/>
                </a:pPr>
                <a:r>
                  <a:rPr lang="en-GB" sz="1400" dirty="0"/>
                  <a:t>Clip positions within </a:t>
                </a:r>
                <a14:m>
                  <m:oMath xmlns:m="http://schemas.openxmlformats.org/officeDocument/2006/math">
                    <m:d>
                      <m:dPr>
                        <m:begChr m:val="["/>
                        <m:endChr m:val="]"/>
                        <m:ctrlPr>
                          <a:rPr lang="en-IT" sz="1400" i="1" dirty="0">
                            <a:latin typeface="Cambria Math" panose="02040503050406030204" pitchFamily="18" charset="0"/>
                          </a:rPr>
                        </m:ctrlPr>
                      </m:dPr>
                      <m:e>
                        <m:r>
                          <a:rPr lang="en-IT" sz="1400" i="1" dirty="0">
                            <a:latin typeface="Cambria Math" panose="02040503050406030204" pitchFamily="18" charset="0"/>
                          </a:rPr>
                          <m:t>−</m:t>
                        </m:r>
                        <m:r>
                          <a:rPr lang="en-IT" sz="1400" i="1" dirty="0">
                            <a:latin typeface="Cambria Math" panose="02040503050406030204" pitchFamily="18" charset="0"/>
                          </a:rPr>
                          <m:t>𝑚𝑎𝑥</m:t>
                        </m:r>
                        <m:r>
                          <a:rPr lang="en-IT" sz="1400" i="1" dirty="0">
                            <a:latin typeface="Cambria Math" panose="02040503050406030204" pitchFamily="18" charset="0"/>
                          </a:rPr>
                          <m:t> </m:t>
                        </m:r>
                        <m:r>
                          <a:rPr lang="en-IT" sz="1400" i="1" dirty="0">
                            <a:latin typeface="Cambria Math" panose="02040503050406030204" pitchFamily="18" charset="0"/>
                          </a:rPr>
                          <m:t>𝑙𝑒𝑣𝑒𝑟𝑎𝑔𝑒</m:t>
                        </m:r>
                        <m:r>
                          <a:rPr lang="en-IT" sz="1400" i="1" dirty="0">
                            <a:latin typeface="Cambria Math" panose="02040503050406030204" pitchFamily="18" charset="0"/>
                          </a:rPr>
                          <m:t>,+</m:t>
                        </m:r>
                        <m:r>
                          <a:rPr lang="en-IT" sz="1400" i="1" dirty="0">
                            <a:latin typeface="Cambria Math" panose="02040503050406030204" pitchFamily="18" charset="0"/>
                          </a:rPr>
                          <m:t>𝑚𝑎𝑥</m:t>
                        </m:r>
                        <m:r>
                          <a:rPr lang="en-IT" sz="1400" i="1" dirty="0">
                            <a:latin typeface="Cambria Math" panose="02040503050406030204" pitchFamily="18" charset="0"/>
                          </a:rPr>
                          <m:t> </m:t>
                        </m:r>
                        <m:r>
                          <a:rPr lang="en-IT" sz="1400" i="1" dirty="0">
                            <a:latin typeface="Cambria Math" panose="02040503050406030204" pitchFamily="18" charset="0"/>
                          </a:rPr>
                          <m:t>𝑙𝑒𝑣𝑒𝑟𝑎𝑔𝑒</m:t>
                        </m:r>
                      </m:e>
                    </m:d>
                  </m:oMath>
                </a14:m>
                <a:endParaRPr lang="it-IT" sz="1400" dirty="0"/>
              </a:p>
              <a:p>
                <a:pPr algn="just"/>
                <a:endParaRPr lang="en-GB" sz="1050" dirty="0"/>
              </a:p>
              <a:p>
                <a:pPr algn="just"/>
                <a:r>
                  <a:rPr lang="en-GB" sz="1400" b="1" dirty="0"/>
                  <a:t>Position Logic</a:t>
                </a:r>
                <a:r>
                  <a:rPr lang="en-GB" sz="1400" dirty="0"/>
                  <a:t>:</a:t>
                </a:r>
              </a:p>
              <a:p>
                <a:pPr marL="171450" indent="-171450" algn="just">
                  <a:buFont typeface="Arial" panose="020B0604020202020204" pitchFamily="34" charset="0"/>
                  <a:buChar char="•"/>
                </a:pPr>
                <a:r>
                  <a:rPr lang="en-GB" sz="1400" dirty="0"/>
                  <a:t>Take proportionally larger positions when predicted return is high and volatility is low.</a:t>
                </a:r>
              </a:p>
              <a:p>
                <a:pPr marL="171450" indent="-171450" algn="just">
                  <a:buFont typeface="Arial" panose="020B0604020202020204" pitchFamily="34" charset="0"/>
                  <a:buChar char="•"/>
                </a:pPr>
                <a:r>
                  <a:rPr lang="en-GB" sz="1400" dirty="0"/>
                  <a:t>Reduce exposure when volatility rises or signal weakens.</a:t>
                </a:r>
              </a:p>
              <a:p>
                <a:pPr marL="171450" indent="-171450" algn="just">
                  <a:buFont typeface="Arial" panose="020B0604020202020204" pitchFamily="34" charset="0"/>
                  <a:buChar char="•"/>
                </a:pPr>
                <a:r>
                  <a:rPr lang="en-GB" sz="1400" dirty="0"/>
                  <a:t>No fixed thresholds — position is continuous and dynamically adjusted.</a:t>
                </a:r>
              </a:p>
              <a:p>
                <a:pPr algn="just"/>
                <a:endParaRPr lang="en-GB" sz="1000" dirty="0"/>
              </a:p>
              <a:p>
                <a:pPr algn="just"/>
                <a:r>
                  <a:rPr lang="en-GB" sz="1400" b="1" dirty="0"/>
                  <a:t>Transaction Cost Handling</a:t>
                </a:r>
                <a:r>
                  <a:rPr lang="en-GB" sz="1400" dirty="0"/>
                  <a:t>:</a:t>
                </a:r>
              </a:p>
              <a:p>
                <a:pPr algn="just"/>
                <a:r>
                  <a:rPr lang="en-GB" sz="1400" dirty="0"/>
                  <a:t>When a position change occurs.</a:t>
                </a:r>
              </a:p>
              <a:p>
                <a:endParaRPr lang="en-GB" sz="1100" dirty="0"/>
              </a:p>
            </p:txBody>
          </p:sp>
        </mc:Choice>
        <mc:Fallback xmlns="">
          <p:sp>
            <p:nvSpPr>
              <p:cNvPr id="11" name="Text Placeholder 5">
                <a:extLst>
                  <a:ext uri="{FF2B5EF4-FFF2-40B4-BE49-F238E27FC236}">
                    <a16:creationId xmlns:a16="http://schemas.microsoft.com/office/drawing/2014/main" id="{64CED261-AE2D-2AA7-4DFD-27B5BDA29F98}"/>
                  </a:ext>
                </a:extLst>
              </p:cNvPr>
              <p:cNvSpPr txBox="1">
                <a:spLocks noRot="1" noChangeAspect="1" noMove="1" noResize="1" noEditPoints="1" noAdjustHandles="1" noChangeArrowheads="1" noChangeShapeType="1" noTextEdit="1"/>
              </p:cNvSpPr>
              <p:nvPr/>
            </p:nvSpPr>
            <p:spPr>
              <a:xfrm>
                <a:off x="6375399" y="1777999"/>
                <a:ext cx="5481637" cy="4780456"/>
              </a:xfrm>
              <a:prstGeom prst="rect">
                <a:avLst/>
              </a:prstGeom>
              <a:blipFill>
                <a:blip r:embed="rId3"/>
                <a:stretch>
                  <a:fillRect l="-2083" t="-796" r="-2083" b="-2387"/>
                </a:stretch>
              </a:blipFill>
            </p:spPr>
            <p:txBody>
              <a:bodyPr/>
              <a:lstStyle/>
              <a:p>
                <a:r>
                  <a:rPr lang="en-IT">
                    <a:noFill/>
                  </a:rPr>
                  <a:t> </a:t>
                </a:r>
              </a:p>
            </p:txBody>
          </p:sp>
        </mc:Fallback>
      </mc:AlternateContent>
      <p:cxnSp>
        <p:nvCxnSpPr>
          <p:cNvPr id="13" name="Straight Connector 12">
            <a:extLst>
              <a:ext uri="{FF2B5EF4-FFF2-40B4-BE49-F238E27FC236}">
                <a16:creationId xmlns:a16="http://schemas.microsoft.com/office/drawing/2014/main" id="{63A31757-B2CB-0A27-D660-32FAE781BEF4}"/>
              </a:ext>
            </a:extLst>
          </p:cNvPr>
          <p:cNvCxnSpPr>
            <a:cxnSpLocks/>
          </p:cNvCxnSpPr>
          <p:nvPr/>
        </p:nvCxnSpPr>
        <p:spPr>
          <a:xfrm>
            <a:off x="6096000" y="1232692"/>
            <a:ext cx="0" cy="5168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142A902-F5EA-E898-88FA-95C21A8964B3}"/>
              </a:ext>
            </a:extLst>
          </p:cNvPr>
          <p:cNvSpPr txBox="1">
            <a:spLocks/>
          </p:cNvSpPr>
          <p:nvPr/>
        </p:nvSpPr>
        <p:spPr>
          <a:xfrm>
            <a:off x="297324" y="671364"/>
            <a:ext cx="5761037" cy="8400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a:lstStyle>
          <a:p>
            <a:r>
              <a:rPr lang="en-GB" sz="2800" dirty="0"/>
              <a:t>TRADING STRATEGIES:</a:t>
            </a:r>
          </a:p>
        </p:txBody>
      </p:sp>
    </p:spTree>
    <p:extLst>
      <p:ext uri="{BB962C8B-B14F-4D97-AF65-F5344CB8AC3E}">
        <p14:creationId xmlns:p14="http://schemas.microsoft.com/office/powerpoint/2010/main" val="293666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2645-8790-BA08-532B-BBEA233C270F}"/>
              </a:ext>
            </a:extLst>
          </p:cNvPr>
          <p:cNvSpPr>
            <a:spLocks noGrp="1"/>
          </p:cNvSpPr>
          <p:nvPr>
            <p:ph type="title"/>
          </p:nvPr>
        </p:nvSpPr>
        <p:spPr>
          <a:xfrm>
            <a:off x="334962" y="869007"/>
            <a:ext cx="6370637" cy="840083"/>
          </a:xfrm>
        </p:spPr>
        <p:txBody>
          <a:bodyPr/>
          <a:lstStyle/>
          <a:p>
            <a:r>
              <a:rPr lang="en-GB" sz="1800" dirty="0"/>
              <a:t>Fixed Threshold Sign Strategy</a:t>
            </a:r>
            <a:endParaRPr lang="en-IT" sz="1800" dirty="0"/>
          </a:p>
        </p:txBody>
      </p:sp>
      <p:sp>
        <p:nvSpPr>
          <p:cNvPr id="3" name="Date Placeholder 2">
            <a:extLst>
              <a:ext uri="{FF2B5EF4-FFF2-40B4-BE49-F238E27FC236}">
                <a16:creationId xmlns:a16="http://schemas.microsoft.com/office/drawing/2014/main" id="{D17BE43F-3D00-99A7-B37F-8EE70DED9821}"/>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8B5FF7AA-788B-0845-1E5A-CF5FDC38F11E}"/>
              </a:ext>
            </a:extLst>
          </p:cNvPr>
          <p:cNvSpPr>
            <a:spLocks noGrp="1"/>
          </p:cNvSpPr>
          <p:nvPr>
            <p:ph type="ftr" sz="quarter" idx="11"/>
          </p:nvPr>
        </p:nvSpPr>
        <p:spPr>
          <a:xfrm>
            <a:off x="3205765" y="246993"/>
            <a:ext cx="4114800" cy="365125"/>
          </a:xfrm>
        </p:spPr>
        <p:txBody>
          <a:bodyPr/>
          <a:lstStyle/>
          <a:p>
            <a:r>
              <a:rPr lang="it-IT" dirty="0"/>
              <a:t>Barbieri - Delera - Hauser -  Howe</a:t>
            </a:r>
          </a:p>
        </p:txBody>
      </p:sp>
      <p:sp>
        <p:nvSpPr>
          <p:cNvPr id="5" name="Slide Number Placeholder 4">
            <a:extLst>
              <a:ext uri="{FF2B5EF4-FFF2-40B4-BE49-F238E27FC236}">
                <a16:creationId xmlns:a16="http://schemas.microsoft.com/office/drawing/2014/main" id="{42732690-EB3E-548C-3230-E286E19966F4}"/>
              </a:ext>
            </a:extLst>
          </p:cNvPr>
          <p:cNvSpPr>
            <a:spLocks noGrp="1"/>
          </p:cNvSpPr>
          <p:nvPr>
            <p:ph type="sldNum" sz="quarter" idx="12"/>
          </p:nvPr>
        </p:nvSpPr>
        <p:spPr/>
        <p:txBody>
          <a:bodyPr/>
          <a:lstStyle/>
          <a:p>
            <a:fld id="{3135EEA2-8D42-4D46-95A6-66E65FDC5EB1}" type="slidenum">
              <a:rPr lang="it-IT" smtClean="0"/>
              <a:t>5</a:t>
            </a:fld>
            <a:endParaRPr lang="it-IT" dirty="0"/>
          </a:p>
        </p:txBody>
      </p:sp>
      <p:sp>
        <p:nvSpPr>
          <p:cNvPr id="6" name="Text Placeholder 5">
            <a:extLst>
              <a:ext uri="{FF2B5EF4-FFF2-40B4-BE49-F238E27FC236}">
                <a16:creationId xmlns:a16="http://schemas.microsoft.com/office/drawing/2014/main" id="{34383607-5155-3C89-0A83-35D02B73D63A}"/>
              </a:ext>
            </a:extLst>
          </p:cNvPr>
          <p:cNvSpPr>
            <a:spLocks noGrp="1"/>
          </p:cNvSpPr>
          <p:nvPr>
            <p:ph type="body" sz="quarter" idx="14"/>
          </p:nvPr>
        </p:nvSpPr>
        <p:spPr>
          <a:xfrm>
            <a:off x="334962" y="1289049"/>
            <a:ext cx="6120000" cy="5407025"/>
          </a:xfrm>
        </p:spPr>
        <p:txBody>
          <a:bodyPr/>
          <a:lstStyle/>
          <a:p>
            <a:pPr algn="just"/>
            <a:r>
              <a:rPr lang="en-IT" sz="1400" b="1" dirty="0"/>
              <a:t>Objective: </a:t>
            </a:r>
            <a:r>
              <a:rPr lang="en-GB" sz="1400" dirty="0"/>
              <a:t>Daily trading strategy, taking long or short positions based on the predicted log return. While not the most advanced approach, it best allowed us to evaluate the index forecast — our primary objective.</a:t>
            </a:r>
          </a:p>
          <a:p>
            <a:pPr algn="just"/>
            <a:endParaRPr lang="en-GB" sz="1400" b="1" dirty="0"/>
          </a:p>
          <a:p>
            <a:pPr algn="just"/>
            <a:r>
              <a:rPr lang="en-GB" sz="1400" b="1" dirty="0"/>
              <a:t>Signal-Based Positioning</a:t>
            </a:r>
            <a:r>
              <a:rPr lang="en-GB" sz="1400" dirty="0"/>
              <a:t>:</a:t>
            </a:r>
          </a:p>
          <a:p>
            <a:pPr algn="just"/>
            <a:r>
              <a:rPr lang="en-GB" sz="1400" dirty="0"/>
              <a:t>Long if prediction &gt; threshold, Short if &lt; -threshold, Neutral otherwise.</a:t>
            </a:r>
          </a:p>
          <a:p>
            <a:pPr algn="just"/>
            <a:endParaRPr lang="en-IT" sz="1400" b="1" dirty="0"/>
          </a:p>
          <a:p>
            <a:pPr algn="just"/>
            <a:r>
              <a:rPr lang="en-IT" sz="1400" b="1" dirty="0"/>
              <a:t>2 Variants:</a:t>
            </a:r>
          </a:p>
          <a:p>
            <a:pPr marL="342900" indent="-342900" algn="just">
              <a:buFont typeface="+mj-lt"/>
              <a:buAutoNum type="arabicPeriod"/>
            </a:pPr>
            <a:r>
              <a:rPr lang="en-GB" sz="1400" b="1" dirty="0"/>
              <a:t>Log(Close/Previous Close)</a:t>
            </a:r>
            <a:r>
              <a:rPr lang="en-GB" sz="1400" dirty="0"/>
              <a:t> measures the </a:t>
            </a:r>
            <a:r>
              <a:rPr lang="en-GB" sz="1400" b="1" dirty="0"/>
              <a:t>daily return</a:t>
            </a:r>
            <a:r>
              <a:rPr lang="en-GB" sz="1400" dirty="0"/>
              <a:t>, encompassing both overnight and intra-day price changes between two consecutive closes.</a:t>
            </a:r>
          </a:p>
          <a:p>
            <a:pPr marL="342900" indent="-342900" algn="just">
              <a:buFont typeface="+mj-lt"/>
              <a:buAutoNum type="arabicPeriod"/>
            </a:pPr>
            <a:r>
              <a:rPr lang="en-GB" sz="1400" b="1" dirty="0"/>
              <a:t>Log(Close/Open)</a:t>
            </a:r>
            <a:r>
              <a:rPr lang="en-GB" sz="1400" dirty="0"/>
              <a:t> captures the </a:t>
            </a:r>
            <a:r>
              <a:rPr lang="en-GB" sz="1400" b="1" dirty="0"/>
              <a:t>intra-day return</a:t>
            </a:r>
            <a:r>
              <a:rPr lang="en-GB" sz="1400" dirty="0"/>
              <a:t>, reflecting the price movement from the market open to close within the same trading day.</a:t>
            </a:r>
          </a:p>
          <a:p>
            <a:pPr algn="just"/>
            <a:r>
              <a:rPr lang="en-GB" sz="600" dirty="0">
                <a:solidFill>
                  <a:schemeClr val="bg1"/>
                </a:solidFill>
              </a:rPr>
              <a:t>.</a:t>
            </a:r>
          </a:p>
          <a:p>
            <a:pPr algn="just">
              <a:lnSpc>
                <a:spcPct val="100000"/>
              </a:lnSpc>
            </a:pPr>
            <a:r>
              <a:rPr lang="en-GB" sz="1400" dirty="0"/>
              <a:t>Even if the 2</a:t>
            </a:r>
            <a:r>
              <a:rPr lang="en-GB" sz="1400" baseline="30000" dirty="0"/>
              <a:t>nd</a:t>
            </a:r>
            <a:r>
              <a:rPr lang="en-GB" sz="1400" dirty="0"/>
              <a:t> is the “classical” definition of log return, strategies based on </a:t>
            </a:r>
            <a:r>
              <a:rPr lang="en-GB" sz="1400" b="1" dirty="0"/>
              <a:t>Log(Close/Open)</a:t>
            </a:r>
            <a:r>
              <a:rPr lang="en-GB" sz="1400" dirty="0"/>
              <a:t> often provide </a:t>
            </a:r>
            <a:r>
              <a:rPr lang="en-GB" sz="1400" b="1" dirty="0"/>
              <a:t>more consistent and reliable signals</a:t>
            </a:r>
            <a:r>
              <a:rPr lang="en-GB" sz="1400" dirty="0"/>
              <a:t> for short-term trading.</a:t>
            </a:r>
          </a:p>
          <a:p>
            <a:pPr algn="just"/>
            <a:endParaRPr lang="en-GB" sz="1400" dirty="0"/>
          </a:p>
          <a:p>
            <a:pPr algn="just"/>
            <a:r>
              <a:rPr lang="en-GB" sz="1400" b="1" dirty="0"/>
              <a:t>Transaction Cost Handling</a:t>
            </a:r>
            <a:r>
              <a:rPr lang="en-GB" sz="1400" dirty="0"/>
              <a:t>:</a:t>
            </a:r>
          </a:p>
          <a:p>
            <a:pPr marL="342900" indent="-342900" algn="just">
              <a:buFont typeface="+mj-lt"/>
              <a:buAutoNum type="arabicPeriod"/>
            </a:pPr>
            <a:r>
              <a:rPr lang="en-GB" sz="1400" dirty="0"/>
              <a:t>When a position change occurs.</a:t>
            </a:r>
          </a:p>
          <a:p>
            <a:pPr marL="342900" indent="-342900" algn="just">
              <a:buFont typeface="+mj-lt"/>
              <a:buAutoNum type="arabicPeriod"/>
            </a:pPr>
            <a:r>
              <a:rPr lang="en-GB" sz="1400" dirty="0"/>
              <a:t>Exiting and entering the market costs.</a:t>
            </a:r>
          </a:p>
        </p:txBody>
      </p:sp>
      <p:sp>
        <p:nvSpPr>
          <p:cNvPr id="8" name="Content Placeholder 7">
            <a:extLst>
              <a:ext uri="{FF2B5EF4-FFF2-40B4-BE49-F238E27FC236}">
                <a16:creationId xmlns:a16="http://schemas.microsoft.com/office/drawing/2014/main" id="{36D0BF8E-5870-1366-A9B8-6436641BA85F}"/>
              </a:ext>
            </a:extLst>
          </p:cNvPr>
          <p:cNvSpPr>
            <a:spLocks noGrp="1"/>
          </p:cNvSpPr>
          <p:nvPr>
            <p:ph sz="quarter" idx="17"/>
          </p:nvPr>
        </p:nvSpPr>
        <p:spPr>
          <a:xfrm>
            <a:off x="6809825" y="1289049"/>
            <a:ext cx="5129927" cy="5321958"/>
          </a:xfrm>
        </p:spPr>
        <p:txBody>
          <a:bodyPr/>
          <a:lstStyle/>
          <a:p>
            <a:r>
              <a:rPr lang="en-IT" dirty="0"/>
              <a:t>    The impact of transaction costs:</a:t>
            </a:r>
            <a:br>
              <a:rPr lang="en-IT" dirty="0"/>
            </a:br>
            <a:endParaRPr lang="en-IT" dirty="0"/>
          </a:p>
        </p:txBody>
      </p:sp>
      <p:pic>
        <p:nvPicPr>
          <p:cNvPr id="10" name="Picture 9" descr="A graph with blue and orange lines&#10;&#10;AI-generated content may be incorrect.">
            <a:extLst>
              <a:ext uri="{FF2B5EF4-FFF2-40B4-BE49-F238E27FC236}">
                <a16:creationId xmlns:a16="http://schemas.microsoft.com/office/drawing/2014/main" id="{51CC0F26-3EC7-AE83-3230-12038F675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825" y="1745769"/>
            <a:ext cx="3045375" cy="1593761"/>
          </a:xfrm>
          <a:prstGeom prst="rect">
            <a:avLst/>
          </a:prstGeom>
        </p:spPr>
      </p:pic>
      <p:pic>
        <p:nvPicPr>
          <p:cNvPr id="20" name="Picture 19" descr="A graph of blue and orange lines&#10;&#10;AI-generated content may be incorrect.">
            <a:extLst>
              <a:ext uri="{FF2B5EF4-FFF2-40B4-BE49-F238E27FC236}">
                <a16:creationId xmlns:a16="http://schemas.microsoft.com/office/drawing/2014/main" id="{339C8D42-4047-D30F-70EB-468F73402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89" y="4178329"/>
            <a:ext cx="3045600" cy="1593878"/>
          </a:xfrm>
          <a:prstGeom prst="rect">
            <a:avLst/>
          </a:prstGeom>
        </p:spPr>
      </p:pic>
      <p:sp>
        <p:nvSpPr>
          <p:cNvPr id="21" name="TextBox 20">
            <a:extLst>
              <a:ext uri="{FF2B5EF4-FFF2-40B4-BE49-F238E27FC236}">
                <a16:creationId xmlns:a16="http://schemas.microsoft.com/office/drawing/2014/main" id="{5038FBFF-6919-A992-6D7F-2BCEDC3DE1F2}"/>
              </a:ext>
            </a:extLst>
          </p:cNvPr>
          <p:cNvSpPr txBox="1"/>
          <p:nvPr/>
        </p:nvSpPr>
        <p:spPr>
          <a:xfrm>
            <a:off x="7661542" y="3534640"/>
            <a:ext cx="1824539" cy="261610"/>
          </a:xfrm>
          <a:prstGeom prst="rect">
            <a:avLst/>
          </a:prstGeom>
          <a:noFill/>
        </p:spPr>
        <p:txBody>
          <a:bodyPr wrap="square" rtlCol="0">
            <a:spAutoFit/>
          </a:bodyPr>
          <a:lstStyle/>
          <a:p>
            <a:r>
              <a:rPr lang="en-IT" sz="1050" b="1" dirty="0">
                <a:solidFill>
                  <a:schemeClr val="tx2"/>
                </a:solidFill>
              </a:rPr>
              <a:t>TRANSACTION COSTS</a:t>
            </a:r>
          </a:p>
        </p:txBody>
      </p:sp>
      <p:sp>
        <p:nvSpPr>
          <p:cNvPr id="22" name="Down Arrow 21">
            <a:extLst>
              <a:ext uri="{FF2B5EF4-FFF2-40B4-BE49-F238E27FC236}">
                <a16:creationId xmlns:a16="http://schemas.microsoft.com/office/drawing/2014/main" id="{0E0C4D94-8A9F-15D9-36C1-3B150BD3ADBD}"/>
              </a:ext>
            </a:extLst>
          </p:cNvPr>
          <p:cNvSpPr/>
          <p:nvPr/>
        </p:nvSpPr>
        <p:spPr>
          <a:xfrm>
            <a:off x="8421632" y="3429000"/>
            <a:ext cx="304360" cy="556205"/>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p>
        </p:txBody>
      </p:sp>
      <p:sp>
        <p:nvSpPr>
          <p:cNvPr id="23" name="TextBox 22">
            <a:extLst>
              <a:ext uri="{FF2B5EF4-FFF2-40B4-BE49-F238E27FC236}">
                <a16:creationId xmlns:a16="http://schemas.microsoft.com/office/drawing/2014/main" id="{FBEC8FA6-9205-1FD7-F1D0-D38E698069ED}"/>
              </a:ext>
            </a:extLst>
          </p:cNvPr>
          <p:cNvSpPr txBox="1"/>
          <p:nvPr/>
        </p:nvSpPr>
        <p:spPr>
          <a:xfrm>
            <a:off x="9982200" y="2188706"/>
            <a:ext cx="2084552" cy="707886"/>
          </a:xfrm>
          <a:prstGeom prst="rect">
            <a:avLst/>
          </a:prstGeom>
          <a:noFill/>
        </p:spPr>
        <p:txBody>
          <a:bodyPr wrap="square" rtlCol="0">
            <a:spAutoFit/>
          </a:bodyPr>
          <a:lstStyle/>
          <a:p>
            <a:r>
              <a:rPr lang="en-IT" sz="1000" b="1" dirty="0"/>
              <a:t>Annualized Return</a:t>
            </a:r>
            <a:r>
              <a:rPr lang="en-IT" sz="1000" dirty="0"/>
              <a:t>: 44.22%</a:t>
            </a:r>
          </a:p>
          <a:p>
            <a:r>
              <a:rPr lang="en-IT" sz="1000" b="1" dirty="0"/>
              <a:t>Sharpe Ratio</a:t>
            </a:r>
            <a:r>
              <a:rPr lang="en-IT" sz="1000" dirty="0"/>
              <a:t>: 3.13</a:t>
            </a:r>
          </a:p>
          <a:p>
            <a:r>
              <a:rPr lang="en-IT" sz="1000" b="1" dirty="0"/>
              <a:t>Max Drawdown</a:t>
            </a:r>
            <a:r>
              <a:rPr lang="en-IT" sz="1000" dirty="0"/>
              <a:t>: 4.79%</a:t>
            </a:r>
          </a:p>
          <a:p>
            <a:r>
              <a:rPr lang="en-IT" sz="1000" b="1" dirty="0"/>
              <a:t>Sortino Ratio</a:t>
            </a:r>
            <a:r>
              <a:rPr lang="en-IT" sz="1000" dirty="0"/>
              <a:t>: 6.33</a:t>
            </a:r>
          </a:p>
        </p:txBody>
      </p:sp>
      <p:sp>
        <p:nvSpPr>
          <p:cNvPr id="24" name="TextBox 23">
            <a:extLst>
              <a:ext uri="{FF2B5EF4-FFF2-40B4-BE49-F238E27FC236}">
                <a16:creationId xmlns:a16="http://schemas.microsoft.com/office/drawing/2014/main" id="{FC823867-189C-EABD-25B9-0B0F7B739841}"/>
              </a:ext>
            </a:extLst>
          </p:cNvPr>
          <p:cNvSpPr txBox="1"/>
          <p:nvPr/>
        </p:nvSpPr>
        <p:spPr>
          <a:xfrm>
            <a:off x="9994900" y="4621595"/>
            <a:ext cx="2084551" cy="707886"/>
          </a:xfrm>
          <a:prstGeom prst="rect">
            <a:avLst/>
          </a:prstGeom>
          <a:noFill/>
        </p:spPr>
        <p:txBody>
          <a:bodyPr wrap="square" rtlCol="0">
            <a:spAutoFit/>
          </a:bodyPr>
          <a:lstStyle/>
          <a:p>
            <a:r>
              <a:rPr lang="en-IT" sz="1000" b="1" dirty="0"/>
              <a:t>Annualized Return</a:t>
            </a:r>
            <a:r>
              <a:rPr lang="en-IT" sz="1000" dirty="0"/>
              <a:t>: 14.73%</a:t>
            </a:r>
          </a:p>
          <a:p>
            <a:r>
              <a:rPr lang="en-IT" sz="1000" b="1" dirty="0"/>
              <a:t>Sharpe Ratio</a:t>
            </a:r>
            <a:r>
              <a:rPr lang="en-IT" sz="1000" dirty="0"/>
              <a:t>: 1.21</a:t>
            </a:r>
          </a:p>
          <a:p>
            <a:r>
              <a:rPr lang="en-IT" sz="1000" b="1" dirty="0"/>
              <a:t>Max Drawdown</a:t>
            </a:r>
            <a:r>
              <a:rPr lang="en-IT" sz="1000" dirty="0"/>
              <a:t>: 8.00%</a:t>
            </a:r>
          </a:p>
          <a:p>
            <a:r>
              <a:rPr lang="en-IT" sz="1000" b="1" dirty="0"/>
              <a:t>Sortino Ratio</a:t>
            </a:r>
            <a:r>
              <a:rPr lang="en-IT" sz="1000" dirty="0"/>
              <a:t>: 2.28</a:t>
            </a:r>
          </a:p>
        </p:txBody>
      </p:sp>
      <p:cxnSp>
        <p:nvCxnSpPr>
          <p:cNvPr id="29" name="Straight Connector 28">
            <a:extLst>
              <a:ext uri="{FF2B5EF4-FFF2-40B4-BE49-F238E27FC236}">
                <a16:creationId xmlns:a16="http://schemas.microsoft.com/office/drawing/2014/main" id="{84F35252-B3BB-96C3-2991-62B2A6F5C6A1}"/>
              </a:ext>
            </a:extLst>
          </p:cNvPr>
          <p:cNvCxnSpPr>
            <a:cxnSpLocks/>
          </p:cNvCxnSpPr>
          <p:nvPr/>
        </p:nvCxnSpPr>
        <p:spPr>
          <a:xfrm>
            <a:off x="6718300" y="1117600"/>
            <a:ext cx="0" cy="5486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4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80E6-83DF-5A07-627B-4B0E038A2187}"/>
              </a:ext>
            </a:extLst>
          </p:cNvPr>
          <p:cNvSpPr>
            <a:spLocks noGrp="1"/>
          </p:cNvSpPr>
          <p:nvPr>
            <p:ph type="title"/>
          </p:nvPr>
        </p:nvSpPr>
        <p:spPr/>
        <p:txBody>
          <a:bodyPr/>
          <a:lstStyle/>
          <a:p>
            <a:r>
              <a:rPr lang="en-US" dirty="0"/>
              <a:t>LSTM</a:t>
            </a:r>
          </a:p>
        </p:txBody>
      </p:sp>
      <p:sp>
        <p:nvSpPr>
          <p:cNvPr id="3" name="Date Placeholder 2">
            <a:extLst>
              <a:ext uri="{FF2B5EF4-FFF2-40B4-BE49-F238E27FC236}">
                <a16:creationId xmlns:a16="http://schemas.microsoft.com/office/drawing/2014/main" id="{1CAA8F68-8BAC-DD2E-3E20-01115E58E74D}"/>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CD7D66C5-9FE6-CA1F-502F-0FE1A584E83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F89E136A-883B-E151-E205-F5CCAF17A7A2}"/>
              </a:ext>
            </a:extLst>
          </p:cNvPr>
          <p:cNvSpPr>
            <a:spLocks noGrp="1"/>
          </p:cNvSpPr>
          <p:nvPr>
            <p:ph type="sldNum" sz="quarter" idx="12"/>
          </p:nvPr>
        </p:nvSpPr>
        <p:spPr/>
        <p:txBody>
          <a:bodyPr/>
          <a:lstStyle/>
          <a:p>
            <a:fld id="{3135EEA2-8D42-4D46-95A6-66E65FDC5EB1}" type="slidenum">
              <a:rPr lang="it-IT" smtClean="0"/>
              <a:t>6</a:t>
            </a:fld>
            <a:endParaRPr lang="it-IT"/>
          </a:p>
        </p:txBody>
      </p:sp>
      <p:sp>
        <p:nvSpPr>
          <p:cNvPr id="6" name="Text Placeholder 5">
            <a:extLst>
              <a:ext uri="{FF2B5EF4-FFF2-40B4-BE49-F238E27FC236}">
                <a16:creationId xmlns:a16="http://schemas.microsoft.com/office/drawing/2014/main" id="{6CFDC48C-7F26-E11C-3FEC-96D57A33C701}"/>
              </a:ext>
            </a:extLst>
          </p:cNvPr>
          <p:cNvSpPr>
            <a:spLocks noGrp="1"/>
          </p:cNvSpPr>
          <p:nvPr>
            <p:ph type="body" sz="quarter" idx="14"/>
          </p:nvPr>
        </p:nvSpPr>
        <p:spPr/>
        <p:txBody>
          <a:bodyPr/>
          <a:lstStyle/>
          <a:p>
            <a:r>
              <a:rPr lang="en-US" dirty="0"/>
              <a:t>Literature inspired</a:t>
            </a:r>
          </a:p>
          <a:p>
            <a:endParaRPr lang="en-US" dirty="0"/>
          </a:p>
          <a:p>
            <a:r>
              <a:rPr lang="en-US" dirty="0"/>
              <a:t>Implementation</a:t>
            </a:r>
          </a:p>
          <a:p>
            <a:endParaRPr lang="en-US" dirty="0"/>
          </a:p>
          <a:p>
            <a:r>
              <a:rPr lang="en-US" dirty="0"/>
              <a:t>Result (with  and without  SP500?)</a:t>
            </a:r>
          </a:p>
        </p:txBody>
      </p:sp>
      <p:sp>
        <p:nvSpPr>
          <p:cNvPr id="7" name="Text Placeholder 6">
            <a:extLst>
              <a:ext uri="{FF2B5EF4-FFF2-40B4-BE49-F238E27FC236}">
                <a16:creationId xmlns:a16="http://schemas.microsoft.com/office/drawing/2014/main" id="{BA5521A0-98E1-D1AA-DA29-37926B800B3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FC43DB83-F82E-DCD4-B942-E1DE6CBBD617}"/>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42545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EE97E-23BA-D07E-F460-5145791917ED}"/>
              </a:ext>
            </a:extLst>
          </p:cNvPr>
          <p:cNvSpPr>
            <a:spLocks noGrp="1"/>
          </p:cNvSpPr>
          <p:nvPr>
            <p:ph type="title"/>
          </p:nvPr>
        </p:nvSpPr>
        <p:spPr/>
        <p:txBody>
          <a:bodyPr/>
          <a:lstStyle/>
          <a:p>
            <a:r>
              <a:rPr lang="en-US" dirty="0"/>
              <a:t>VAR on  OHLC</a:t>
            </a:r>
          </a:p>
        </p:txBody>
      </p:sp>
      <p:sp>
        <p:nvSpPr>
          <p:cNvPr id="3" name="Date Placeholder 2">
            <a:extLst>
              <a:ext uri="{FF2B5EF4-FFF2-40B4-BE49-F238E27FC236}">
                <a16:creationId xmlns:a16="http://schemas.microsoft.com/office/drawing/2014/main" id="{5DF3EA1F-3800-F508-ECA8-66F18A579F59}"/>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ECCE5886-02EC-B500-CA3D-AA8B20DDFF16}"/>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87A93BBB-51A2-EFCA-E662-D967D9254C5B}"/>
              </a:ext>
            </a:extLst>
          </p:cNvPr>
          <p:cNvSpPr>
            <a:spLocks noGrp="1"/>
          </p:cNvSpPr>
          <p:nvPr>
            <p:ph type="sldNum" sz="quarter" idx="12"/>
          </p:nvPr>
        </p:nvSpPr>
        <p:spPr/>
        <p:txBody>
          <a:bodyPr/>
          <a:lstStyle/>
          <a:p>
            <a:fld id="{3135EEA2-8D42-4D46-95A6-66E65FDC5EB1}" type="slidenum">
              <a:rPr lang="it-IT" smtClean="0"/>
              <a:t>7</a:t>
            </a:fld>
            <a:endParaRPr lang="it-IT"/>
          </a:p>
        </p:txBody>
      </p:sp>
      <p:sp>
        <p:nvSpPr>
          <p:cNvPr id="6" name="Text Placeholder 5">
            <a:extLst>
              <a:ext uri="{FF2B5EF4-FFF2-40B4-BE49-F238E27FC236}">
                <a16:creationId xmlns:a16="http://schemas.microsoft.com/office/drawing/2014/main" id="{F47BABB3-B9C9-3C2D-1559-B25C6818BA03}"/>
              </a:ext>
            </a:extLst>
          </p:cNvPr>
          <p:cNvSpPr>
            <a:spLocks noGrp="1"/>
          </p:cNvSpPr>
          <p:nvPr>
            <p:ph type="body" sz="quarter" idx="14"/>
          </p:nvPr>
        </p:nvSpPr>
        <p:spPr/>
        <p:txBody>
          <a:bodyPr/>
          <a:lstStyle/>
          <a:p>
            <a:r>
              <a:rPr lang="en-US" dirty="0"/>
              <a:t>Data transformation</a:t>
            </a:r>
          </a:p>
          <a:p>
            <a:r>
              <a:rPr lang="en-US" dirty="0"/>
              <a:t>Pseudo algorithm / schema on how it works</a:t>
            </a:r>
          </a:p>
          <a:p>
            <a:endParaRPr lang="en-US" dirty="0"/>
          </a:p>
        </p:txBody>
      </p:sp>
      <p:sp>
        <p:nvSpPr>
          <p:cNvPr id="7" name="Text Placeholder 6">
            <a:extLst>
              <a:ext uri="{FF2B5EF4-FFF2-40B4-BE49-F238E27FC236}">
                <a16:creationId xmlns:a16="http://schemas.microsoft.com/office/drawing/2014/main" id="{AEED4099-EEF3-BCE8-5737-50DF1FAA753C}"/>
              </a:ext>
            </a:extLst>
          </p:cNvPr>
          <p:cNvSpPr>
            <a:spLocks noGrp="1"/>
          </p:cNvSpPr>
          <p:nvPr>
            <p:ph type="body" sz="quarter" idx="16"/>
          </p:nvPr>
        </p:nvSpPr>
        <p:spPr/>
        <p:txBody>
          <a:bodyPr>
            <a:normAutofit/>
          </a:bodyPr>
          <a:lstStyle/>
          <a:p>
            <a:r>
              <a:rPr lang="en-US" sz="1600" dirty="0"/>
              <a:t>Results</a:t>
            </a:r>
          </a:p>
        </p:txBody>
      </p:sp>
      <p:sp>
        <p:nvSpPr>
          <p:cNvPr id="8" name="Content Placeholder 7">
            <a:extLst>
              <a:ext uri="{FF2B5EF4-FFF2-40B4-BE49-F238E27FC236}">
                <a16:creationId xmlns:a16="http://schemas.microsoft.com/office/drawing/2014/main" id="{47FACB46-7A03-F6C6-226E-A6C405189A12}"/>
              </a:ext>
            </a:extLst>
          </p:cNvPr>
          <p:cNvSpPr>
            <a:spLocks noGrp="1"/>
          </p:cNvSpPr>
          <p:nvPr>
            <p:ph sz="quarter" idx="17"/>
          </p:nvPr>
        </p:nvSpPr>
        <p:spPr>
          <a:xfrm>
            <a:off x="7331075" y="800100"/>
            <a:ext cx="4525963" cy="2840083"/>
          </a:xfrm>
        </p:spPr>
        <p:txBody>
          <a:bodyPr/>
          <a:lstStyle/>
          <a:p>
            <a:r>
              <a:rPr lang="en-US" sz="800" dirty="0"/>
              <a:t>1: Get the raw candlestick charts with T periods from the capital market; 2: Extract the four-dimensional time series data of the candlestick charts, record as {</a:t>
            </a:r>
            <a:r>
              <a:rPr lang="en-US" sz="800" dirty="0" err="1"/>
              <a:t>Xt</a:t>
            </a:r>
            <a:r>
              <a:rPr lang="en-US" sz="800" dirty="0"/>
              <a:t>} T t=1; 3: Conduct transformation method to {</a:t>
            </a:r>
            <a:r>
              <a:rPr lang="en-US" sz="800" dirty="0" err="1"/>
              <a:t>Xt</a:t>
            </a:r>
            <a:r>
              <a:rPr lang="en-US" sz="800" dirty="0"/>
              <a:t>} T t=1 and obtain {</a:t>
            </a:r>
            <a:r>
              <a:rPr lang="en-US" sz="800" dirty="0" err="1"/>
              <a:t>Yt</a:t>
            </a:r>
            <a:r>
              <a:rPr lang="en-US" sz="800" dirty="0"/>
              <a:t>} T t=1 according to Eq.(8); 4: Model {</a:t>
            </a:r>
            <a:r>
              <a:rPr lang="en-US" sz="800" dirty="0" err="1"/>
              <a:t>Yt</a:t>
            </a:r>
            <a:r>
              <a:rPr lang="en-US" sz="800" dirty="0"/>
              <a:t>} T t=1 via prediction models to get forecasted future values </a:t>
            </a:r>
            <a:r>
              <a:rPr lang="en-US" sz="800" dirty="0" err="1"/>
              <a:t>Ybt</a:t>
            </a:r>
            <a:r>
              <a:rPr lang="en-US" sz="800" dirty="0"/>
              <a:t> ; 5: Conduct inverse transformation method to </a:t>
            </a:r>
            <a:r>
              <a:rPr lang="en-US" sz="800" dirty="0" err="1"/>
              <a:t>Ybt</a:t>
            </a:r>
            <a:r>
              <a:rPr lang="en-US" sz="800" dirty="0"/>
              <a:t> according to Eq.(9) and the original forecaster of OHLC data </a:t>
            </a:r>
            <a:r>
              <a:rPr lang="en-US" sz="800" dirty="0" err="1"/>
              <a:t>Xct</a:t>
            </a:r>
            <a:r>
              <a:rPr lang="en-US" sz="800" dirty="0"/>
              <a:t> can be derived</a:t>
            </a:r>
          </a:p>
          <a:p>
            <a:r>
              <a:rPr lang="en-US" sz="800" dirty="0"/>
              <a:t>-----------------------------------------------------------------------------------------------------</a:t>
            </a:r>
          </a:p>
          <a:p>
            <a:r>
              <a:rPr lang="en-US" sz="800" dirty="0"/>
              <a:t>1: Divide {</a:t>
            </a:r>
            <a:r>
              <a:rPr lang="en-US" sz="800" dirty="0" err="1"/>
              <a:t>Yt</a:t>
            </a:r>
            <a:r>
              <a:rPr lang="en-US" sz="800" dirty="0"/>
              <a:t>} T t=1 into segments Y (q) </a:t>
            </a:r>
            <a:r>
              <a:rPr lang="en-US" sz="800" dirty="0" err="1"/>
              <a:t>i</a:t>
            </a:r>
            <a:r>
              <a:rPr lang="en-US" sz="800" dirty="0"/>
              <a:t> , each segment involves q periods, and each segment rolls forward by one period; 2: Conduct ADF test on the four-dimensional time series data in Y (q) </a:t>
            </a:r>
            <a:r>
              <a:rPr lang="en-US" sz="800" dirty="0" err="1"/>
              <a:t>i</a:t>
            </a:r>
            <a:r>
              <a:rPr lang="en-US" sz="800" dirty="0"/>
              <a:t> . If they are all stationary processes, proceed to Step 5, otherwise proceed to Step 3; 3: Use Johansen method to perform the co-integration test on Y (q) </a:t>
            </a:r>
            <a:r>
              <a:rPr lang="en-US" sz="800" dirty="0" err="1"/>
              <a:t>i</a:t>
            </a:r>
            <a:r>
              <a:rPr lang="en-US" sz="800" dirty="0"/>
              <a:t> , and determine r. If there is a co-integration relationship, proceed to Step 6, otherwise go to Step 4; 4: Take one-order difference on non-stationary time series in Y (q) </a:t>
            </a:r>
            <a:r>
              <a:rPr lang="en-US" sz="800" dirty="0" err="1"/>
              <a:t>i</a:t>
            </a:r>
            <a:r>
              <a:rPr lang="en-US" sz="800" dirty="0"/>
              <a:t> , and then proceed back to Step 2. The optimal situation is iterating until Y (q) </a:t>
            </a:r>
            <a:r>
              <a:rPr lang="en-US" sz="800" dirty="0" err="1"/>
              <a:t>i</a:t>
            </a:r>
            <a:r>
              <a:rPr lang="en-US" sz="800" dirty="0"/>
              <a:t> can be modelled by VAR in Eq.(11) or VEC model in Eq.(14). After establishing the VAR or VEC model, the data is then restored back to the corresponding values before the difference. 5: Model Y (q) </a:t>
            </a:r>
            <a:r>
              <a:rPr lang="en-US" sz="800" dirty="0" err="1"/>
              <a:t>i</a:t>
            </a:r>
            <a:r>
              <a:rPr lang="en-US" sz="800" dirty="0"/>
              <a:t> with VAR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 6: Model Y (q) </a:t>
            </a:r>
            <a:r>
              <a:rPr lang="en-US" sz="800" dirty="0" err="1"/>
              <a:t>i</a:t>
            </a:r>
            <a:r>
              <a:rPr lang="en-US" sz="800" dirty="0"/>
              <a:t> with VEC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a:t>
            </a:r>
          </a:p>
        </p:txBody>
      </p:sp>
      <p:pic>
        <p:nvPicPr>
          <p:cNvPr id="11" name="Picture 10" descr="A diagram of a mathematical problem&#10;&#10;AI-generated content may be incorrect.">
            <a:extLst>
              <a:ext uri="{FF2B5EF4-FFF2-40B4-BE49-F238E27FC236}">
                <a16:creationId xmlns:a16="http://schemas.microsoft.com/office/drawing/2014/main" id="{3F8F0591-1488-1FF1-6636-2EE3252BF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68" y="4275137"/>
            <a:ext cx="5939495" cy="1806895"/>
          </a:xfrm>
          <a:prstGeom prst="rect">
            <a:avLst/>
          </a:prstGeom>
        </p:spPr>
      </p:pic>
    </p:spTree>
    <p:extLst>
      <p:ext uri="{BB962C8B-B14F-4D97-AF65-F5344CB8AC3E}">
        <p14:creationId xmlns:p14="http://schemas.microsoft.com/office/powerpoint/2010/main" val="2099747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E3BE-D348-68C1-136B-418185DEDE28}"/>
              </a:ext>
            </a:extLst>
          </p:cNvPr>
          <p:cNvSpPr>
            <a:spLocks noGrp="1"/>
          </p:cNvSpPr>
          <p:nvPr>
            <p:ph type="title"/>
          </p:nvPr>
        </p:nvSpPr>
        <p:spPr/>
        <p:txBody>
          <a:bodyPr/>
          <a:lstStyle/>
          <a:p>
            <a:r>
              <a:rPr lang="en-US" dirty="0"/>
              <a:t>GARCH</a:t>
            </a:r>
          </a:p>
        </p:txBody>
      </p:sp>
      <p:sp>
        <p:nvSpPr>
          <p:cNvPr id="3" name="Date Placeholder 2">
            <a:extLst>
              <a:ext uri="{FF2B5EF4-FFF2-40B4-BE49-F238E27FC236}">
                <a16:creationId xmlns:a16="http://schemas.microsoft.com/office/drawing/2014/main" id="{D060EAA9-9417-9FAF-E3B8-352FD8171665}"/>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9C62446B-2D4B-0598-99A3-6FBB777618B1}"/>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6FC76141-557E-ACC3-A336-AEE25A6C284B}"/>
              </a:ext>
            </a:extLst>
          </p:cNvPr>
          <p:cNvSpPr>
            <a:spLocks noGrp="1"/>
          </p:cNvSpPr>
          <p:nvPr>
            <p:ph type="sldNum" sz="quarter" idx="12"/>
          </p:nvPr>
        </p:nvSpPr>
        <p:spPr/>
        <p:txBody>
          <a:bodyPr/>
          <a:lstStyle/>
          <a:p>
            <a:fld id="{3135EEA2-8D42-4D46-95A6-66E65FDC5EB1}" type="slidenum">
              <a:rPr lang="it-IT" smtClean="0"/>
              <a:t>8</a:t>
            </a:fld>
            <a:endParaRPr lang="it-IT"/>
          </a:p>
        </p:txBody>
      </p:sp>
      <p:sp>
        <p:nvSpPr>
          <p:cNvPr id="6" name="Text Placeholder 5">
            <a:extLst>
              <a:ext uri="{FF2B5EF4-FFF2-40B4-BE49-F238E27FC236}">
                <a16:creationId xmlns:a16="http://schemas.microsoft.com/office/drawing/2014/main" id="{F0295961-7713-DD4C-5EBD-2FA1D40219B2}"/>
              </a:ext>
            </a:extLst>
          </p:cNvPr>
          <p:cNvSpPr>
            <a:spLocks noGrp="1"/>
          </p:cNvSpPr>
          <p:nvPr>
            <p:ph type="body" sz="quarter" idx="14"/>
          </p:nvPr>
        </p:nvSpPr>
        <p:spPr/>
        <p:txBody>
          <a:bodyPr/>
          <a:lstStyle/>
          <a:p>
            <a:r>
              <a:rPr lang="en-US" dirty="0" err="1"/>
              <a:t>Ilustration</a:t>
            </a:r>
            <a:endParaRPr lang="en-US" dirty="0"/>
          </a:p>
          <a:p>
            <a:r>
              <a:rPr lang="en-US" dirty="0"/>
              <a:t>New modeling paradigm</a:t>
            </a:r>
          </a:p>
        </p:txBody>
      </p:sp>
      <p:sp>
        <p:nvSpPr>
          <p:cNvPr id="7" name="Text Placeholder 6">
            <a:extLst>
              <a:ext uri="{FF2B5EF4-FFF2-40B4-BE49-F238E27FC236}">
                <a16:creationId xmlns:a16="http://schemas.microsoft.com/office/drawing/2014/main" id="{7912AC4C-3838-67B6-A7D1-F6D14F639CE2}"/>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8E7D3541-1757-3725-1ECF-A7BAB706E4DB}"/>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86118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5A02-10AD-CBB6-25EB-817A32325AD5}"/>
              </a:ext>
            </a:extLst>
          </p:cNvPr>
          <p:cNvSpPr>
            <a:spLocks noGrp="1"/>
          </p:cNvSpPr>
          <p:nvPr>
            <p:ph type="title"/>
          </p:nvPr>
        </p:nvSpPr>
        <p:spPr/>
        <p:txBody>
          <a:bodyPr/>
          <a:lstStyle/>
          <a:p>
            <a:r>
              <a:rPr lang="en-US" dirty="0"/>
              <a:t>Probabilistic trading strategy</a:t>
            </a:r>
          </a:p>
        </p:txBody>
      </p:sp>
      <p:sp>
        <p:nvSpPr>
          <p:cNvPr id="3" name="Date Placeholder 2">
            <a:extLst>
              <a:ext uri="{FF2B5EF4-FFF2-40B4-BE49-F238E27FC236}">
                <a16:creationId xmlns:a16="http://schemas.microsoft.com/office/drawing/2014/main" id="{1E0F516A-480E-0767-9D85-5736F5C9DD13}"/>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A6D79B10-E84B-A154-61E0-AB7BE5A068FD}"/>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59455ED4-40D1-0092-A23A-84DCD101269F}"/>
              </a:ext>
            </a:extLst>
          </p:cNvPr>
          <p:cNvSpPr>
            <a:spLocks noGrp="1"/>
          </p:cNvSpPr>
          <p:nvPr>
            <p:ph type="sldNum" sz="quarter" idx="12"/>
          </p:nvPr>
        </p:nvSpPr>
        <p:spPr/>
        <p:txBody>
          <a:bodyPr/>
          <a:lstStyle/>
          <a:p>
            <a:fld id="{3135EEA2-8D42-4D46-95A6-66E65FDC5EB1}" type="slidenum">
              <a:rPr lang="it-IT" smtClean="0"/>
              <a:t>9</a:t>
            </a:fld>
            <a:endParaRPr lang="it-IT"/>
          </a:p>
        </p:txBody>
      </p:sp>
      <p:sp>
        <p:nvSpPr>
          <p:cNvPr id="6" name="Text Placeholder 5">
            <a:extLst>
              <a:ext uri="{FF2B5EF4-FFF2-40B4-BE49-F238E27FC236}">
                <a16:creationId xmlns:a16="http://schemas.microsoft.com/office/drawing/2014/main" id="{7231FBD6-CACE-64A4-CFDE-E0DC2E77AC14}"/>
              </a:ext>
            </a:extLst>
          </p:cNvPr>
          <p:cNvSpPr>
            <a:spLocks noGrp="1"/>
          </p:cNvSpPr>
          <p:nvPr>
            <p:ph type="body" sz="quarter" idx="14"/>
          </p:nvPr>
        </p:nvSpPr>
        <p:spPr/>
        <p:txBody>
          <a:bodyPr/>
          <a:lstStyle/>
          <a:p>
            <a:r>
              <a:rPr lang="en-US" dirty="0"/>
              <a:t>New trading strategy</a:t>
            </a:r>
          </a:p>
          <a:p>
            <a:r>
              <a:rPr lang="en-US" dirty="0"/>
              <a:t>Performance</a:t>
            </a:r>
          </a:p>
        </p:txBody>
      </p:sp>
      <p:sp>
        <p:nvSpPr>
          <p:cNvPr id="7" name="Text Placeholder 6">
            <a:extLst>
              <a:ext uri="{FF2B5EF4-FFF2-40B4-BE49-F238E27FC236}">
                <a16:creationId xmlns:a16="http://schemas.microsoft.com/office/drawing/2014/main" id="{7DDD6CF2-E9F4-6D10-D4E1-F23262F8E338}"/>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3B014C9E-49EB-33B2-8D52-DBF1DB49795A}"/>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702323775"/>
      </p:ext>
    </p:extLst>
  </p:cSld>
  <p:clrMapOvr>
    <a:masterClrMapping/>
  </p:clrMapOvr>
</p:sld>
</file>

<file path=ppt/theme/theme1.xml><?xml version="1.0" encoding="utf-8"?>
<a:theme xmlns:a="http://schemas.openxmlformats.org/drawingml/2006/main" name="Interni">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2.xml><?xml version="1.0" encoding="utf-8"?>
<a:theme xmlns:a="http://schemas.openxmlformats.org/drawingml/2006/main" name="Cover">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ppt_manrope_2024_regular</Template>
  <TotalTime>0</TotalTime>
  <Words>1132</Words>
  <Application>Microsoft Office PowerPoint</Application>
  <PresentationFormat>Widescreen</PresentationFormat>
  <Paragraphs>139</Paragraphs>
  <Slides>13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Calibri</vt:lpstr>
      <vt:lpstr>Cambria Math</vt:lpstr>
      <vt:lpstr>Manrope</vt:lpstr>
      <vt:lpstr>Arial</vt:lpstr>
      <vt:lpstr>Interni</vt:lpstr>
      <vt:lpstr>Cover</vt:lpstr>
      <vt:lpstr>Nifty50  forecasting and trading strategies</vt:lpstr>
      <vt:lpstr>Data</vt:lpstr>
      <vt:lpstr>Linear  Model</vt:lpstr>
      <vt:lpstr>Absolute Change Threshold Strategy</vt:lpstr>
      <vt:lpstr>Fixed Threshold Sign Strategy</vt:lpstr>
      <vt:lpstr>LSTM</vt:lpstr>
      <vt:lpstr>VAR on  OHLC</vt:lpstr>
      <vt:lpstr>GARCH</vt:lpstr>
      <vt:lpstr>Probabilistic trading strategy</vt:lpstr>
      <vt:lpstr>Wrap up conclusive results</vt:lpstr>
      <vt:lpstr>References</vt:lpstr>
      <vt:lpstr>???</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Camilla Ghironi</dc:creator>
  <cp:lastModifiedBy>Claudio Barbieri</cp:lastModifiedBy>
  <cp:revision>188</cp:revision>
  <dcterms:created xsi:type="dcterms:W3CDTF">2024-06-28T15:03:44Z</dcterms:created>
  <dcterms:modified xsi:type="dcterms:W3CDTF">2025-06-20T12:58:08Z</dcterms:modified>
</cp:coreProperties>
</file>